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70" r:id="rId2"/>
    <p:sldId id="271" r:id="rId3"/>
    <p:sldId id="276" r:id="rId4"/>
    <p:sldId id="277" r:id="rId5"/>
    <p:sldId id="278" r:id="rId6"/>
    <p:sldId id="284" r:id="rId7"/>
    <p:sldId id="279" r:id="rId8"/>
    <p:sldId id="290" r:id="rId9"/>
    <p:sldId id="280" r:id="rId10"/>
    <p:sldId id="291" r:id="rId11"/>
    <p:sldId id="281" r:id="rId12"/>
    <p:sldId id="294" r:id="rId13"/>
    <p:sldId id="292" r:id="rId14"/>
    <p:sldId id="298" r:id="rId15"/>
    <p:sldId id="317" r:id="rId16"/>
    <p:sldId id="299" r:id="rId17"/>
    <p:sldId id="316" r:id="rId18"/>
    <p:sldId id="322" r:id="rId19"/>
    <p:sldId id="324" r:id="rId20"/>
    <p:sldId id="325" r:id="rId21"/>
    <p:sldId id="326" r:id="rId22"/>
    <p:sldId id="323" r:id="rId23"/>
    <p:sldId id="327" r:id="rId24"/>
    <p:sldId id="306" r:id="rId25"/>
    <p:sldId id="307" r:id="rId26"/>
    <p:sldId id="308" r:id="rId27"/>
    <p:sldId id="309" r:id="rId28"/>
    <p:sldId id="310" r:id="rId29"/>
    <p:sldId id="311" r:id="rId30"/>
    <p:sldId id="315" r:id="rId31"/>
    <p:sldId id="285" r:id="rId32"/>
    <p:sldId id="321" r:id="rId3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870" autoAdjust="0"/>
    <p:restoredTop sz="92661" autoAdjust="0"/>
  </p:normalViewPr>
  <p:slideViewPr>
    <p:cSldViewPr>
      <p:cViewPr>
        <p:scale>
          <a:sx n="83" d="100"/>
          <a:sy n="83" d="100"/>
        </p:scale>
        <p:origin x="-1282" y="30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AF12A2-E4D3-4F62-904D-4E6E3A1F8C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DA908F-9484-4E2F-A402-7F8E8CECF76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92030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A908F-9484-4E2F-A402-7F8E8CECF76B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43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A908F-9484-4E2F-A402-7F8E8CECF76B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8228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sz="9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A908F-9484-4E2F-A402-7F8E8CECF76B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6289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DA908F-9484-4E2F-A402-7F8E8CECF76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537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339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883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84606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5094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535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39918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01449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4299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6879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10822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06851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rgbClr val="8488C4">
                <a:lumMod val="40000"/>
                <a:lumOff val="60000"/>
                <a:alpha val="67000"/>
              </a:srgbClr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5C7ED-D81F-44E0-A409-0FCA9C035F35}" type="datetimeFigureOut">
              <a:rPr lang="ru-RU" smtClean="0"/>
              <a:pPr/>
              <a:t>17.05.2023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C0663F-4905-4055-86BD-7C8CC47B298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5487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package" Target="../embeddings/_________Microsoft_Word1.docx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836713"/>
            <a:ext cx="7772400" cy="288032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Особенности построения индивидуального образовательного маршрута при работе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высокомотивированными детьми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(из опыта работы )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552" y="3886200"/>
            <a:ext cx="7920880" cy="2639144"/>
          </a:xfrm>
        </p:spPr>
        <p:txBody>
          <a:bodyPr/>
          <a:lstStyle/>
          <a:p>
            <a:endParaRPr lang="ru-RU" dirty="0"/>
          </a:p>
          <a:p>
            <a:endParaRPr lang="ru-RU" sz="28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3" t="17724" r="27649" b="40091"/>
          <a:stretch/>
        </p:blipFill>
        <p:spPr>
          <a:xfrm>
            <a:off x="107505" y="3140968"/>
            <a:ext cx="1224136" cy="27037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74" t="30589" r="25133" b="29856"/>
          <a:stretch/>
        </p:blipFill>
        <p:spPr>
          <a:xfrm>
            <a:off x="7605494" y="3305155"/>
            <a:ext cx="1370414" cy="2712707"/>
          </a:xfrm>
          <a:prstGeom prst="rect">
            <a:avLst/>
          </a:prstGeom>
        </p:spPr>
      </p:pic>
      <p:sp>
        <p:nvSpPr>
          <p:cNvPr id="6" name="Блок-схема: перфолента 5"/>
          <p:cNvSpPr/>
          <p:nvPr/>
        </p:nvSpPr>
        <p:spPr>
          <a:xfrm>
            <a:off x="107506" y="5864098"/>
            <a:ext cx="2220868" cy="804672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2012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Блок-схема: перфолента 7"/>
          <p:cNvSpPr/>
          <p:nvPr/>
        </p:nvSpPr>
        <p:spPr>
          <a:xfrm>
            <a:off x="6588224" y="5915355"/>
            <a:ext cx="2387684" cy="826013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2019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18" t="23897" r="55871" b="5493"/>
          <a:stretch/>
        </p:blipFill>
        <p:spPr>
          <a:xfrm>
            <a:off x="1345393" y="3501009"/>
            <a:ext cx="982980" cy="2343691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 rotWithShape="1">
          <a:blip r:embed="rId5"/>
          <a:srcRect l="50548" t="25778" r="32337" b="10775"/>
          <a:stretch/>
        </p:blipFill>
        <p:spPr bwMode="auto">
          <a:xfrm>
            <a:off x="6588224" y="3717033"/>
            <a:ext cx="1017270" cy="23008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 descr="IMG_6923.JPG"/>
          <p:cNvPicPr>
            <a:picLocks noChangeAspect="1"/>
          </p:cNvPicPr>
          <p:nvPr/>
        </p:nvPicPr>
        <p:blipFill>
          <a:blip r:embed="rId6" cstate="print"/>
          <a:srcRect l="5222" t="26980" r="47780" b="3827"/>
          <a:stretch>
            <a:fillRect/>
          </a:stretch>
        </p:blipFill>
        <p:spPr>
          <a:xfrm>
            <a:off x="2786050" y="3357562"/>
            <a:ext cx="3214710" cy="3071834"/>
          </a:xfrm>
          <a:prstGeom prst="rect">
            <a:avLst/>
          </a:prstGeom>
        </p:spPr>
      </p:pic>
      <p:sp>
        <p:nvSpPr>
          <p:cNvPr id="14" name="Волна 13"/>
          <p:cNvSpPr/>
          <p:nvPr/>
        </p:nvSpPr>
        <p:spPr>
          <a:xfrm>
            <a:off x="3357554" y="5943600"/>
            <a:ext cx="2000264" cy="914400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FF0000"/>
                </a:solidFill>
              </a:rPr>
              <a:t>2020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961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Расписание дополнительных занятий ( 9 класс)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08265" y="-155936"/>
            <a:ext cx="4999483" cy="82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00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39818" y="2868825"/>
            <a:ext cx="2808312" cy="1512168"/>
          </a:xfrm>
          <a:prstGeom prst="rect">
            <a:avLst/>
          </a:prstGeom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Формы работы по ИО маршрутам (траекториям</a:t>
            </a:r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Блок-схема: ручной ввод 2"/>
          <p:cNvSpPr/>
          <p:nvPr/>
        </p:nvSpPr>
        <p:spPr>
          <a:xfrm>
            <a:off x="323528" y="703569"/>
            <a:ext cx="2232248" cy="1825352"/>
          </a:xfrm>
          <a:prstGeom prst="flowChartManualInpu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Учебные занятия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общему для всех расписанию – уроки (традиционные, инновационные)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Блок-схема: ручное управление 3"/>
          <p:cNvSpPr/>
          <p:nvPr/>
        </p:nvSpPr>
        <p:spPr>
          <a:xfrm>
            <a:off x="2539008" y="248543"/>
            <a:ext cx="3761183" cy="2280378"/>
          </a:xfrm>
          <a:prstGeom prst="flowChartManualOperati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Дополнительные занятия – </a:t>
            </a:r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факультативы, кружки, спецкурсы, дистанционные олимпиады и конкурсы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авильный пятиугольник 4"/>
          <p:cNvSpPr/>
          <p:nvPr/>
        </p:nvSpPr>
        <p:spPr>
          <a:xfrm>
            <a:off x="6012160" y="476672"/>
            <a:ext cx="3024336" cy="2100829"/>
          </a:xfrm>
          <a:prstGeom prst="pentagon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Самостоятельная работа с использованием интернет - ресурсов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Блок-схема: дисплей 5"/>
          <p:cNvSpPr/>
          <p:nvPr/>
        </p:nvSpPr>
        <p:spPr>
          <a:xfrm>
            <a:off x="323528" y="2863821"/>
            <a:ext cx="2268252" cy="1260720"/>
          </a:xfrm>
          <a:prstGeom prst="flowChartDisplay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Предметные олимпиады, декады, фестивали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одним вырезанным скругленным углом 6"/>
          <p:cNvSpPr/>
          <p:nvPr/>
        </p:nvSpPr>
        <p:spPr>
          <a:xfrm>
            <a:off x="340002" y="4437112"/>
            <a:ext cx="2592288" cy="1944216"/>
          </a:xfrm>
          <a:prstGeom prst="snipRound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Проектная деятельность в рамках НПК под руководством педагога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ятиугольник 7"/>
          <p:cNvSpPr/>
          <p:nvPr/>
        </p:nvSpPr>
        <p:spPr>
          <a:xfrm>
            <a:off x="3260509" y="4653136"/>
            <a:ext cx="3816424" cy="1728192"/>
          </a:xfrm>
          <a:prstGeom prst="homePlate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Индивидуальные консультации  по углублению или расширению знаний</a:t>
            </a:r>
            <a:endParaRPr lang="ru-RU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20" t="12486" r="31111"/>
          <a:stretch/>
        </p:blipFill>
        <p:spPr>
          <a:xfrm>
            <a:off x="6804248" y="3749693"/>
            <a:ext cx="2232248" cy="3024336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2555776" y="2284062"/>
            <a:ext cx="504056" cy="601216"/>
          </a:xfrm>
          <a:prstGeom prst="straightConnector1">
            <a:avLst/>
          </a:prstGeom>
          <a:ln w="57150"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flipV="1">
            <a:off x="4537230" y="2462862"/>
            <a:ext cx="0" cy="400959"/>
          </a:xfrm>
          <a:prstGeom prst="straightConnector1">
            <a:avLst/>
          </a:prstGeom>
          <a:ln w="57150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6300191" y="2730624"/>
            <a:ext cx="2592287" cy="91440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Просмотр учебных программ, фильмов</a:t>
            </a: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>
            <a:off x="5848130" y="2863821"/>
            <a:ext cx="1078430" cy="51344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51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 rotWithShape="1">
          <a:blip r:embed="rId2"/>
          <a:srcRect l="44472" t="25778" r="30376" b="10775"/>
          <a:stretch/>
        </p:blipFill>
        <p:spPr bwMode="auto">
          <a:xfrm>
            <a:off x="3657600" y="2699657"/>
            <a:ext cx="1494971" cy="211999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55576" y="188641"/>
            <a:ext cx="7971184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Индивидуальный образовательный маршрут Б. Т. М.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55576" y="1052736"/>
            <a:ext cx="1872208" cy="115212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Предметные спецкурсы, факультативные курсы по выбору</a:t>
            </a:r>
          </a:p>
          <a:p>
            <a:pPr algn="ctr"/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131840" y="1052736"/>
            <a:ext cx="2304256" cy="115212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Организация учебной исследовательской деятельности 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40152" y="1065342"/>
            <a:ext cx="2376264" cy="113952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деятельности школьного  научного общества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55576" y="2699656"/>
            <a:ext cx="2088232" cy="1953479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Использование в образовательном процессе технологии ИОП (индивидуальных образовательных </a:t>
            </a:r>
            <a:r>
              <a:rPr lang="ru-RU" sz="16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программм</a:t>
            </a:r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/>
            <a:r>
              <a:rPr lang="ru-RU" dirty="0" smtClean="0">
                <a:solidFill>
                  <a:srgbClr val="7030A0"/>
                </a:solidFill>
              </a:rPr>
              <a:t>  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228184" y="5249718"/>
            <a:ext cx="2088232" cy="110990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Участие в предметных олимпиадах и конкурсах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5249718"/>
            <a:ext cx="2232248" cy="110990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Индивидуальные консультации с наставником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657600" y="5249718"/>
            <a:ext cx="2282552" cy="110990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Работа с психологом школы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940152" y="2699657"/>
            <a:ext cx="2376264" cy="195347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Привлечение к организации  внеклассной работы по предмету (конкурсы, нетрадиционные уроки, олимпиады и т.д.)</a:t>
            </a:r>
            <a:endParaRPr lang="ru-RU" sz="16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1440260" y="2204864"/>
            <a:ext cx="484632" cy="494793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2843808" y="3517337"/>
            <a:ext cx="762384" cy="48463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4162769" y="2204864"/>
            <a:ext cx="484632" cy="494792"/>
          </a:xfrm>
          <a:prstGeom prst="down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лево 14"/>
          <p:cNvSpPr/>
          <p:nvPr/>
        </p:nvSpPr>
        <p:spPr>
          <a:xfrm>
            <a:off x="5152571" y="3493660"/>
            <a:ext cx="787581" cy="484632"/>
          </a:xfrm>
          <a:prstGeom prst="lef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верх 15"/>
          <p:cNvSpPr/>
          <p:nvPr/>
        </p:nvSpPr>
        <p:spPr>
          <a:xfrm>
            <a:off x="4243341" y="4819648"/>
            <a:ext cx="484632" cy="430069"/>
          </a:xfrm>
          <a:prstGeom prst="up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Стрелка влево 16"/>
          <p:cNvSpPr/>
          <p:nvPr/>
        </p:nvSpPr>
        <p:spPr>
          <a:xfrm>
            <a:off x="5436096" y="1392787"/>
            <a:ext cx="504056" cy="484632"/>
          </a:xfrm>
          <a:prstGeom prst="lef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трелка вверх 17"/>
          <p:cNvSpPr/>
          <p:nvPr/>
        </p:nvSpPr>
        <p:spPr>
          <a:xfrm>
            <a:off x="6977940" y="4653134"/>
            <a:ext cx="484632" cy="596583"/>
          </a:xfrm>
          <a:prstGeom prst="up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 вправо 18"/>
          <p:cNvSpPr/>
          <p:nvPr/>
        </p:nvSpPr>
        <p:spPr>
          <a:xfrm>
            <a:off x="2987824" y="5562355"/>
            <a:ext cx="681206" cy="484632"/>
          </a:xfrm>
          <a:prstGeom prst="rightArrow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2627783" y="1517379"/>
            <a:ext cx="504057" cy="255437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076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2" y="3815605"/>
            <a:ext cx="2712308" cy="2880320"/>
          </a:xfrm>
          <a:prstGeom prst="rect">
            <a:avLst/>
          </a:prstGeom>
        </p:spPr>
      </p:pic>
      <p:pic>
        <p:nvPicPr>
          <p:cNvPr id="9" name="Рисунок 8" descr="1508608953.jpg"/>
          <p:cNvPicPr>
            <a:picLocks noChangeAspect="1"/>
          </p:cNvPicPr>
          <p:nvPr/>
        </p:nvPicPr>
        <p:blipFill>
          <a:blip r:embed="rId3"/>
          <a:srcRect l="10156" t="19340" r="19531" b="28773"/>
          <a:stretch>
            <a:fillRect/>
          </a:stretch>
        </p:blipFill>
        <p:spPr>
          <a:xfrm>
            <a:off x="2714580" y="0"/>
            <a:ext cx="6429420" cy="3429000"/>
          </a:xfrm>
          <a:prstGeom prst="rect">
            <a:avLst/>
          </a:prstGeom>
        </p:spPr>
      </p:pic>
      <p:pic>
        <p:nvPicPr>
          <p:cNvPr id="10" name="Рисунок 9" descr="1509902882.jpg"/>
          <p:cNvPicPr>
            <a:picLocks noChangeAspect="1"/>
          </p:cNvPicPr>
          <p:nvPr/>
        </p:nvPicPr>
        <p:blipFill>
          <a:blip r:embed="rId4"/>
          <a:srcRect l="16152" t="23282" r="62385" b="20629"/>
          <a:stretch>
            <a:fillRect/>
          </a:stretch>
        </p:blipFill>
        <p:spPr>
          <a:xfrm>
            <a:off x="2714612" y="0"/>
            <a:ext cx="2214578" cy="3643314"/>
          </a:xfrm>
          <a:prstGeom prst="rect">
            <a:avLst/>
          </a:prstGeom>
        </p:spPr>
      </p:pic>
      <p:pic>
        <p:nvPicPr>
          <p:cNvPr id="20481" name="Picture 1" descr="D:\МОИ ДОКУМЕНТЫ!!!\ФОТО\ШКОЛА-ФОТКИ\КОНКУРСЫ\фото чтецов на английском языке\IMG_6920.JPG"/>
          <p:cNvPicPr>
            <a:picLocks noChangeAspect="1" noChangeArrowheads="1"/>
          </p:cNvPicPr>
          <p:nvPr/>
        </p:nvPicPr>
        <p:blipFill>
          <a:blip r:embed="rId5" cstate="print"/>
          <a:srcRect t="23047" b="12500"/>
          <a:stretch>
            <a:fillRect/>
          </a:stretch>
        </p:blipFill>
        <p:spPr bwMode="auto">
          <a:xfrm>
            <a:off x="2714612" y="3357562"/>
            <a:ext cx="6429388" cy="3500438"/>
          </a:xfrm>
          <a:prstGeom prst="rect">
            <a:avLst/>
          </a:prstGeom>
          <a:noFill/>
        </p:spPr>
      </p:pic>
      <p:pic>
        <p:nvPicPr>
          <p:cNvPr id="11" name="Рисунок 10" descr="Image-1 (2).png"/>
          <p:cNvPicPr/>
          <p:nvPr/>
        </p:nvPicPr>
        <p:blipFill>
          <a:blip r:embed="rId6"/>
          <a:stretch>
            <a:fillRect/>
          </a:stretch>
        </p:blipFill>
        <p:spPr>
          <a:xfrm>
            <a:off x="214282" y="0"/>
            <a:ext cx="2500330" cy="3286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1024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672"/>
            <a:ext cx="9144000" cy="64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43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97" t="25000" r="20881" b="6249"/>
          <a:stretch/>
        </p:blipFill>
        <p:spPr bwMode="auto">
          <a:xfrm>
            <a:off x="475928" y="341040"/>
            <a:ext cx="8424936" cy="6336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21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74" r="3551" b="5493"/>
          <a:stretch/>
        </p:blipFill>
        <p:spPr>
          <a:xfrm>
            <a:off x="2771800" y="2708920"/>
            <a:ext cx="6232738" cy="3888432"/>
          </a:xfrm>
          <a:prstGeom prst="rect">
            <a:avLst/>
          </a:prstGeom>
        </p:spPr>
      </p:pic>
      <p:pic>
        <p:nvPicPr>
          <p:cNvPr id="1945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786" y="13287444"/>
            <a:ext cx="9029700" cy="1277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357430"/>
            <a:ext cx="2779900" cy="42148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2" descr="D:\МОИ ДОКУМЕНТЫ!!!\ФОТО\ШКОЛА-ФОТКИ\НПК\IMG_20210430_164042 (1).jpg"/>
          <p:cNvPicPr>
            <a:picLocks noChangeAspect="1" noChangeArrowheads="1"/>
          </p:cNvPicPr>
          <p:nvPr/>
        </p:nvPicPr>
        <p:blipFill>
          <a:blip r:embed="rId6" cstate="print"/>
          <a:srcRect l="11105" t="26531" r="15426" b="20408"/>
          <a:stretch>
            <a:fillRect/>
          </a:stretch>
        </p:blipFill>
        <p:spPr bwMode="auto">
          <a:xfrm>
            <a:off x="0" y="0"/>
            <a:ext cx="4253309" cy="2303876"/>
          </a:xfrm>
          <a:prstGeom prst="rect">
            <a:avLst/>
          </a:prstGeom>
          <a:noFill/>
        </p:spPr>
      </p:pic>
      <p:pic>
        <p:nvPicPr>
          <p:cNvPr id="19459" name="Picture 3" descr="D:\МОИ ДОКУМЕНТЫ!!!\ВСЕ ПО АТТЕСТАЦИИ\Награды за 2015-16-17-18-19- 20 гг\Награды учеников\Сертификат науч001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86512" y="0"/>
            <a:ext cx="2286016" cy="2643182"/>
          </a:xfrm>
          <a:prstGeom prst="rect">
            <a:avLst/>
          </a:prstGeom>
          <a:noFill/>
        </p:spPr>
      </p:pic>
      <p:pic>
        <p:nvPicPr>
          <p:cNvPr id="18433" name="Picture 1" descr="D:\МОИ ДОКУМЕНТЫ!!!\ВСЕ ПО АТТЕСТАЦИИ\Награды за 2015-16-17-18-19- 20 гг\Награды учеников\Диплом жур000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143372" y="0"/>
            <a:ext cx="2179724" cy="27146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8328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/>
          <p:nvPr/>
        </p:nvPicPr>
        <p:blipFill rotWithShape="1">
          <a:blip r:embed="rId2"/>
          <a:srcRect l="12699" t="15792" r="38965" b="3931"/>
          <a:stretch/>
        </p:blipFill>
        <p:spPr bwMode="auto">
          <a:xfrm>
            <a:off x="0" y="13586"/>
            <a:ext cx="4032448" cy="3880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11712" t="15351" r="38234" b="3948"/>
          <a:stretch/>
        </p:blipFill>
        <p:spPr bwMode="auto">
          <a:xfrm>
            <a:off x="4621885" y="18316"/>
            <a:ext cx="4464496" cy="388063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0" b="2578"/>
          <a:stretch/>
        </p:blipFill>
        <p:spPr>
          <a:xfrm>
            <a:off x="0" y="3789040"/>
            <a:ext cx="461853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3573016"/>
            <a:ext cx="4298357" cy="3284984"/>
          </a:xfrm>
          <a:prstGeom prst="rect">
            <a:avLst/>
          </a:prstGeom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946">
            <a:off x="3347862" y="2585101"/>
            <a:ext cx="2880320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7133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00166" y="642919"/>
            <a:ext cx="62151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C00000"/>
                </a:solidFill>
              </a:rPr>
              <a:t>Построение образовательной траектории в подготовке к ЕГЭ и ОГЭ</a:t>
            </a:r>
            <a:endParaRPr lang="ru-RU" dirty="0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 l="13726" t="24414" r="13250" b="15039"/>
          <a:stretch>
            <a:fillRect/>
          </a:stretch>
        </p:blipFill>
        <p:spPr bwMode="auto">
          <a:xfrm>
            <a:off x="714349" y="1033557"/>
            <a:ext cx="7572428" cy="53244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l="28038" t="24609" r="23645" b="8008"/>
          <a:stretch>
            <a:fillRect/>
          </a:stretch>
        </p:blipFill>
        <p:spPr bwMode="auto">
          <a:xfrm>
            <a:off x="214282" y="399379"/>
            <a:ext cx="8572560" cy="617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/>
          <a:srcRect l="28038" t="24609" r="23645" b="8008"/>
          <a:stretch>
            <a:fillRect/>
          </a:stretch>
        </p:blipFill>
        <p:spPr bwMode="auto">
          <a:xfrm>
            <a:off x="214282" y="428604"/>
            <a:ext cx="8572560" cy="6172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332656"/>
            <a:ext cx="8229600" cy="6264696"/>
          </a:xfrm>
        </p:spPr>
        <p:txBody>
          <a:bodyPr/>
          <a:lstStyle/>
          <a:p>
            <a:pPr marL="0" indent="0">
              <a:buNone/>
            </a:pPr>
            <a:r>
              <a:rPr lang="ru-RU" sz="36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Высокомотивированный ребенок</a:t>
            </a:r>
            <a:r>
              <a:rPr lang="ru-RU" sz="36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это ребенок, у которого высоко развита внутренняя и внешняя потребности быть успешными в определенной области знаний и деятельности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Детская одаренность</a:t>
            </a:r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Мотивация +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Интеллект +</a:t>
            </a:r>
          </a:p>
          <a:p>
            <a:pPr marL="0" indent="0">
              <a:buNone/>
            </a:pP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Креативность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November 3 Master classes at the  Night of Art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92" y="3929066"/>
            <a:ext cx="5357850" cy="2714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73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/>
          <a:srcRect l="26903" t="38086" r="23682" b="19922"/>
          <a:stretch>
            <a:fillRect/>
          </a:stretch>
        </p:blipFill>
        <p:spPr bwMode="auto">
          <a:xfrm>
            <a:off x="232557" y="357166"/>
            <a:ext cx="8672241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5812444"/>
              </p:ext>
            </p:extLst>
          </p:nvPr>
        </p:nvGraphicFramePr>
        <p:xfrm>
          <a:off x="500035" y="428603"/>
          <a:ext cx="8143930" cy="5786477"/>
        </p:xfrm>
        <a:graphic>
          <a:graphicData uri="http://schemas.openxmlformats.org/drawingml/2006/table">
            <a:tbl>
              <a:tblPr/>
              <a:tblGrid>
                <a:gridCol w="479551"/>
                <a:gridCol w="2153760"/>
                <a:gridCol w="838370"/>
                <a:gridCol w="962480"/>
                <a:gridCol w="837526"/>
                <a:gridCol w="837526"/>
                <a:gridCol w="2034717"/>
              </a:tblGrid>
              <a:tr h="17019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latin typeface="Times New Roman"/>
                          <a:ea typeface="Calibri"/>
                          <a:cs typeface="Times New Roman"/>
                        </a:rPr>
                        <a:t>№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ФИО выпускника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Тестовая часть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Развернутый ответ (письмо, эссе)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Устная часть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Итоговый балл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latin typeface="Times New Roman"/>
                          <a:ea typeface="Calibri"/>
                          <a:cs typeface="Times New Roman"/>
                        </a:rPr>
                        <a:t>Поступили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Рублевская Ксения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Смоленск пед а/ф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Ахметова Ирина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Казань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Барсукова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90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Питер ВШЭ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логистика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Гиздатов Руслан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Москва при Правит РФ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Фин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унив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Свиридова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Москва Плеханова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экон</a:t>
                      </a: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 и </a:t>
                      </a:r>
                      <a:r>
                        <a:rPr lang="ru-RU" sz="1200" dirty="0" err="1">
                          <a:latin typeface="Times New Roman"/>
                          <a:ea typeface="Calibri"/>
                          <a:cs typeface="Times New Roman"/>
                        </a:rPr>
                        <a:t>пр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Каминская Надежда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latin typeface="Times New Roman"/>
                          <a:ea typeface="Calibri"/>
                          <a:cs typeface="Times New Roman"/>
                        </a:rPr>
                        <a:t>86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Ханты </a:t>
                      </a:r>
                      <a:r>
                        <a:rPr lang="ru-RU" sz="1200" dirty="0" err="1" smtClean="0">
                          <a:latin typeface="Times New Roman"/>
                          <a:ea typeface="Calibri"/>
                          <a:cs typeface="Times New Roman"/>
                        </a:rPr>
                        <a:t>ЮГУлингвист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Жиленкова Анастасия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41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20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Орел филол а/ф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Оленина Валерия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48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13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latin typeface="Times New Roman"/>
                          <a:ea typeface="Calibri"/>
                          <a:cs typeface="Times New Roman"/>
                        </a:rPr>
                        <a:t>Ханты ЮГУ </a:t>
                      </a: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лингвист</a:t>
                      </a:r>
                      <a:endParaRPr lang="ru-RU" sz="11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03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9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Чуйкин Илья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52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 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77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Тюмень лингвист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7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Лупандина Александра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36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16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18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latin typeface="Times New Roman"/>
                          <a:ea typeface="Calibri"/>
                          <a:cs typeface="Times New Roman"/>
                        </a:rPr>
                        <a:t>70</a:t>
                      </a:r>
                      <a:endParaRPr lang="ru-RU" sz="11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latin typeface="Times New Roman"/>
                          <a:ea typeface="Calibri"/>
                          <a:cs typeface="Times New Roman"/>
                        </a:rPr>
                        <a:t>Колледж  лингвист</a:t>
                      </a:r>
                      <a:endParaRPr lang="ru-RU" sz="12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68253" marR="68253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972910"/>
              </p:ext>
            </p:extLst>
          </p:nvPr>
        </p:nvGraphicFramePr>
        <p:xfrm>
          <a:off x="928660" y="500040"/>
          <a:ext cx="7786743" cy="56436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898"/>
                <a:gridCol w="2838916"/>
                <a:gridCol w="1297790"/>
                <a:gridCol w="1443791"/>
                <a:gridCol w="1557348"/>
              </a:tblGrid>
              <a:tr h="705451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№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ФИО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Балл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ВУЗ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2022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r>
                        <a:rPr lang="ru-RU" dirty="0" smtClean="0"/>
                        <a:t>1.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Бадаева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Айтана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95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Москва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IT,</a:t>
                      </a:r>
                      <a:r>
                        <a:rPr lang="en-US" baseline="0" dirty="0" smtClean="0"/>
                        <a:t> </a:t>
                      </a:r>
                      <a:r>
                        <a:rPr lang="ru-RU" dirty="0" smtClean="0"/>
                        <a:t>бюджет</a:t>
                      </a:r>
                      <a:endParaRPr lang="ru-RU" dirty="0"/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r>
                        <a:rPr lang="ru-RU" dirty="0" smtClean="0"/>
                        <a:t>2.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Самурханова</a:t>
                      </a:r>
                      <a:r>
                        <a:rPr lang="ru-RU" dirty="0" smtClean="0"/>
                        <a:t> </a:t>
                      </a:r>
                      <a:r>
                        <a:rPr lang="ru-RU" dirty="0" err="1" smtClean="0"/>
                        <a:t>Эльнара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94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Москва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Экономика</a:t>
                      </a:r>
                    </a:p>
                    <a:p>
                      <a:r>
                        <a:rPr lang="ru-RU" dirty="0" smtClean="0"/>
                        <a:t>Пол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baseline="0" dirty="0" smtClean="0"/>
                        <a:t>оплаты</a:t>
                      </a:r>
                      <a:endParaRPr lang="ru-RU" dirty="0"/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r>
                        <a:rPr lang="ru-RU" dirty="0" smtClean="0"/>
                        <a:t>3.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Бондаренко  Артем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92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Санкт-Петербург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r>
                        <a:rPr lang="ru-RU" dirty="0" smtClean="0"/>
                        <a:t>4.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Ефимова Мария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80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r>
                        <a:rPr lang="ru-RU" dirty="0" smtClean="0"/>
                        <a:t>5.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Бармотин</a:t>
                      </a:r>
                      <a:r>
                        <a:rPr lang="ru-RU" dirty="0" smtClean="0"/>
                        <a:t>  Кирилл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 77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Омск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Инженер,</a:t>
                      </a:r>
                      <a:r>
                        <a:rPr lang="ru-RU" baseline="0" dirty="0" smtClean="0"/>
                        <a:t> </a:t>
                      </a:r>
                      <a:r>
                        <a:rPr lang="ru-RU" dirty="0" smtClean="0"/>
                        <a:t>бюджет</a:t>
                      </a:r>
                      <a:endParaRPr lang="ru-RU" dirty="0"/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r>
                        <a:rPr lang="ru-RU" dirty="0" smtClean="0"/>
                        <a:t>6.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Ермошенко</a:t>
                      </a:r>
                      <a:r>
                        <a:rPr lang="ru-RU" dirty="0" smtClean="0"/>
                        <a:t> Анастасия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      76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Нижний Новгород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лингвист</a:t>
                      </a:r>
                      <a:endParaRPr lang="ru-RU" dirty="0"/>
                    </a:p>
                  </a:txBody>
                  <a:tcPr/>
                </a:tc>
              </a:tr>
              <a:tr h="705451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9145490"/>
              </p:ext>
            </p:extLst>
          </p:nvPr>
        </p:nvGraphicFramePr>
        <p:xfrm>
          <a:off x="857224" y="785796"/>
          <a:ext cx="7858181" cy="5572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9339"/>
                <a:gridCol w="2225317"/>
                <a:gridCol w="1871829"/>
                <a:gridCol w="1396540"/>
                <a:gridCol w="1955156"/>
              </a:tblGrid>
              <a:tr h="796023"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№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ФИО 9 ков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Балл/ %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Оценка 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>
                          <a:solidFill>
                            <a:srgbClr val="0070C0"/>
                          </a:solidFill>
                        </a:rPr>
                        <a:t>Класс</a:t>
                      </a:r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/>
                </a:tc>
              </a:tr>
              <a:tr h="796023">
                <a:tc>
                  <a:txBody>
                    <a:bodyPr/>
                    <a:lstStyle/>
                    <a:p>
                      <a:r>
                        <a:rPr lang="ru-RU" dirty="0" smtClean="0"/>
                        <a:t>1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Курмиева</a:t>
                      </a:r>
                      <a:r>
                        <a:rPr lang="ru-RU" dirty="0" smtClean="0"/>
                        <a:t> Алена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66 – 98%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Б </a:t>
                      </a:r>
                      <a:r>
                        <a:rPr lang="ru-RU" dirty="0" err="1" smtClean="0"/>
                        <a:t>инфотех</a:t>
                      </a:r>
                      <a:endParaRPr lang="ru-RU" dirty="0"/>
                    </a:p>
                  </a:txBody>
                  <a:tcPr/>
                </a:tc>
              </a:tr>
              <a:tr h="796023">
                <a:tc>
                  <a:txBody>
                    <a:bodyPr/>
                    <a:lstStyle/>
                    <a:p>
                      <a:r>
                        <a:rPr lang="ru-RU" dirty="0" smtClean="0"/>
                        <a:t>2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Марданова</a:t>
                      </a:r>
                      <a:r>
                        <a:rPr lang="ru-RU" dirty="0" smtClean="0"/>
                        <a:t>  </a:t>
                      </a:r>
                      <a:r>
                        <a:rPr lang="ru-RU" dirty="0" err="1" smtClean="0"/>
                        <a:t>Элина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62 – 91%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</a:t>
                      </a:r>
                      <a:r>
                        <a:rPr lang="ru-RU" baseline="0" dirty="0" smtClean="0"/>
                        <a:t> А </a:t>
                      </a:r>
                      <a:r>
                        <a:rPr lang="ru-RU" baseline="0" dirty="0" err="1" smtClean="0"/>
                        <a:t>гумантитарный</a:t>
                      </a:r>
                      <a:endParaRPr lang="ru-RU" dirty="0"/>
                    </a:p>
                  </a:txBody>
                  <a:tcPr/>
                </a:tc>
              </a:tr>
              <a:tr h="796023">
                <a:tc>
                  <a:txBody>
                    <a:bodyPr/>
                    <a:lstStyle/>
                    <a:p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Гольцова</a:t>
                      </a:r>
                      <a:r>
                        <a:rPr lang="ru-RU" dirty="0" smtClean="0"/>
                        <a:t> Александра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61 – 89%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10Б </a:t>
                      </a:r>
                      <a:r>
                        <a:rPr lang="ru-RU" dirty="0" err="1" smtClean="0"/>
                        <a:t>инфотех</a:t>
                      </a:r>
                      <a:endParaRPr lang="ru-RU" dirty="0"/>
                    </a:p>
                  </a:txBody>
                  <a:tcPr/>
                </a:tc>
              </a:tr>
              <a:tr h="796023">
                <a:tc>
                  <a:txBody>
                    <a:bodyPr/>
                    <a:lstStyle/>
                    <a:p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err="1" smtClean="0"/>
                        <a:t>Вараксина</a:t>
                      </a:r>
                      <a:r>
                        <a:rPr lang="ru-RU" baseline="0" dirty="0" smtClean="0"/>
                        <a:t> Кира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baseline="0" dirty="0" smtClean="0"/>
                        <a:t>61 – 89%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Б </a:t>
                      </a:r>
                      <a:r>
                        <a:rPr lang="ru-RU" dirty="0" err="1" smtClean="0"/>
                        <a:t>инфотех</a:t>
                      </a:r>
                      <a:endParaRPr lang="ru-RU" dirty="0"/>
                    </a:p>
                  </a:txBody>
                  <a:tcPr/>
                </a:tc>
              </a:tr>
              <a:tr h="796023">
                <a:tc>
                  <a:txBody>
                    <a:bodyPr/>
                    <a:lstStyle/>
                    <a:p>
                      <a:r>
                        <a:rPr lang="ru-RU" dirty="0" smtClean="0"/>
                        <a:t>5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Свиридова Ксения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56 – 82%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</a:p>
                    <a:p>
                      <a:pPr algn="ctr"/>
                      <a:r>
                        <a:rPr lang="ru-RU" dirty="0" smtClean="0">
                          <a:solidFill>
                            <a:srgbClr val="FF0000"/>
                          </a:solidFill>
                        </a:rPr>
                        <a:t>(2</a:t>
                      </a:r>
                      <a:r>
                        <a:rPr lang="ru-RU" baseline="0" dirty="0" smtClean="0">
                          <a:solidFill>
                            <a:srgbClr val="FF0000"/>
                          </a:solidFill>
                        </a:rPr>
                        <a:t> балла)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А гуманитарный</a:t>
                      </a:r>
                      <a:endParaRPr lang="ru-RU" dirty="0"/>
                    </a:p>
                  </a:txBody>
                  <a:tcPr/>
                </a:tc>
              </a:tr>
              <a:tr h="796023">
                <a:tc>
                  <a:txBody>
                    <a:bodyPr/>
                    <a:lstStyle/>
                    <a:p>
                      <a:r>
                        <a:rPr lang="ru-RU" dirty="0" smtClean="0"/>
                        <a:t>6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Ткаченко Лука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53 – 77%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4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10 А гуманитарный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5 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504055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Т.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48973967"/>
              </p:ext>
            </p:extLst>
          </p:nvPr>
        </p:nvGraphicFramePr>
        <p:xfrm>
          <a:off x="467544" y="1556787"/>
          <a:ext cx="4040188" cy="5112573"/>
        </p:xfrm>
        <a:graphic>
          <a:graphicData uri="http://schemas.openxmlformats.org/drawingml/2006/table">
            <a:tbl>
              <a:tblPr firstRow="1" firstCol="1" bandRow="1"/>
              <a:tblGrid>
                <a:gridCol w="4040188"/>
              </a:tblGrid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во втором туре школьной олимпиады по математике 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активное участие в декаде иностранных языков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по русскому языку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во втором туре школьной олимпиады по русскому языку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по английскому языку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международного конкурса-игры по русскому языку «Ёж»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Всероссийского конкурса «КИТ»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конкурса «Русский медвежонок»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во втором туре школьной олимпиады по английскому языку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школьном этапе Всероссийской олимпиады по литературе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конкурсе «Ученик года»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за 2 место в школе за «</a:t>
                      </a: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во втором туре школьной олимпиады по технологии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Призёр международного дистанционного природоведческого конкурса «Колосок осенний - 2012»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за участие в конкурсе по русскому языку «Родное слово»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5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призёру (победителю) Всероссийского игрового конкурса по естествознанию « Человек и природа» 2012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162050" algn="l"/>
                        </a:tabLs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Всероссийского конкурса по Русскому языку «Родное слово»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80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 игровом конкурсе по английскому языку «</a:t>
                      </a: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75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Похвальный лист «За отличные успехи в учении»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576064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Е.</a:t>
            </a:r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988840"/>
            <a:ext cx="4041775" cy="4464496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9" name="Объект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9639561"/>
              </p:ext>
            </p:extLst>
          </p:nvPr>
        </p:nvGraphicFramePr>
        <p:xfrm>
          <a:off x="4716016" y="1988840"/>
          <a:ext cx="3960440" cy="44644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6" name="Документ" r:id="rId4" imgW="6079622" imgH="2628873" progId="Word.Document.12">
                  <p:embed/>
                </p:oleObj>
              </mc:Choice>
              <mc:Fallback>
                <p:oleObj name="Документ" r:id="rId4" imgW="6079622" imgH="2628873" progId="Word.Document.12">
                  <p:embed/>
                  <p:pic>
                    <p:nvPicPr>
                      <p:cNvPr id="0" name="Picture 1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16016" y="1988840"/>
                        <a:ext cx="3960440" cy="446449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82549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 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216023"/>
          </a:xfrm>
        </p:spPr>
        <p:txBody>
          <a:bodyPr>
            <a:normAutofit fontScale="25000" lnSpcReduction="20000"/>
          </a:bodyPr>
          <a:lstStyle/>
          <a:p>
            <a:pPr lvl="0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4400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Турсунайым</a:t>
            </a:r>
            <a:endParaRPr lang="ru-RU" sz="44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109982430"/>
              </p:ext>
            </p:extLst>
          </p:nvPr>
        </p:nvGraphicFramePr>
        <p:xfrm>
          <a:off x="179512" y="1052743"/>
          <a:ext cx="4392488" cy="5736572"/>
        </p:xfrm>
        <a:graphic>
          <a:graphicData uri="http://schemas.openxmlformats.org/drawingml/2006/table">
            <a:tbl>
              <a:tblPr firstRow="1" firstCol="1" bandRow="1"/>
              <a:tblGrid>
                <a:gridCol w="4392488"/>
              </a:tblGrid>
              <a:tr h="177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Всероссийского игрового конкурса по естествознанию «Человек и природа»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спортивной праздничной программе, посвященной Открытию 22 зимних олимпийских игр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за активное участие в игровом конкурсе «Золотое руно»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во второй городской олимпиаде по информационным технологиям 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географии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информатике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конкурсе новогодних плакатов «Новый год настаёт»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школьном этапе Всероссийской олимпиады школьников по французскому языку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в Международном конкурсе-игре по английскому языку «Лев»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игрового конкурса по английскому языку «</a:t>
                      </a: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1-ой степени в школе в международном конкурсе по английскому языку «</a:t>
                      </a:r>
                      <a:r>
                        <a:rPr lang="en-US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игрового конкурса по литературе «Пегас»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городского фестиваля проектов школьников за творческий проект «Нягань в стихах местных поэтов, Нягань глазами детей» 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МХК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школьном этапе Всероссийской олимпиады школьников по физической культуре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во Всероссийском игровом конкурсе «КИТ - 2013»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Всероссийского заочного интеллектуального конкурса «Эрудит России 2013-2014» ном. Информатика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Всероссийского конкурса по русскому языку и литературе «Родное слово»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по Международному конкурсу-игре по русскому языку «Ёж»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истории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Городского фестиваля проектов школьников в направлении «Творческие проекты»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интеллектуальный вклад в достижения школы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английскому языку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русскому языку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литературе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конкурсе «Ученик года»</a:t>
                      </a:r>
                      <a:endParaRPr lang="ru-RU" sz="8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обществознанию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153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команды, занявшей 3 место в городской интеллектуальной игре «Математический футбол»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18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муниципальном этапе Всероссийского конкурса юных чтецов «Живая классика»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степень Всероссийского конкурса «Молодежное движение» информатика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Международной конкурс-игры по технологии «Молоток»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77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 Всероссийском конкурсе «КИТ – компьютеры, информатика, технологии»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Международного дистанционного конкурса по информатике «БОБЁР»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0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игрового конкурса по истории МХК «Золотое Руно»</a:t>
                      </a: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62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Похвальный лист «За отличные успехи в учении»</a:t>
                      </a:r>
                      <a:endParaRPr lang="ru-RU" sz="8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6981" marR="3698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196753"/>
            <a:ext cx="4041775" cy="360039"/>
          </a:xfrm>
        </p:spPr>
        <p:txBody>
          <a:bodyPr>
            <a:normAutofit fontScale="32500" lnSpcReduction="20000"/>
          </a:bodyPr>
          <a:lstStyle/>
          <a:p>
            <a:pPr lvl="0"/>
            <a:endParaRPr lang="ru-RU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31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              Е.</a:t>
            </a:r>
            <a:endParaRPr lang="ru-RU" sz="31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sz="2600" dirty="0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54990670"/>
              </p:ext>
            </p:extLst>
          </p:nvPr>
        </p:nvGraphicFramePr>
        <p:xfrm>
          <a:off x="4860032" y="1484784"/>
          <a:ext cx="4104456" cy="5146509"/>
        </p:xfrm>
        <a:graphic>
          <a:graphicData uri="http://schemas.openxmlformats.org/drawingml/2006/table">
            <a:tbl>
              <a:tblPr firstRow="1" firstCol="1" bandRow="1"/>
              <a:tblGrid>
                <a:gridCol w="4104456"/>
              </a:tblGrid>
              <a:tr h="414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 степени в интерактивной олимпиаде </a:t>
                      </a:r>
                      <a:r>
                        <a:rPr lang="ru-RU" sz="12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Инфоурок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технологии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конкурсе «Сибирское богатство 2014»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</a:t>
                      </a:r>
                      <a:r>
                        <a:rPr lang="en-US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XI</a:t>
                      </a: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открытой городской олимпиаде школьников по изобразительному искусству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 степени за участие в конкурсе рисунков «Что значит для меня Детский телефон Доверия»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активное участие в жизни школы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муниципального этапа олимпиады школьников 1 место по математике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муниципального этапа олимпиады школьников 2 место по технологии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муниципального этапа олимпиады школьников 3 место по английскому языку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46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конкурса новогодних плакатов «Новый год настает»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3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конкурса «Ученик года 2014» 3 место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469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активную помощь в работе летней профильной площадки «Детская площадка, или Взрослым вход воспрещен!...»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20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7 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25858550"/>
              </p:ext>
            </p:extLst>
          </p:nvPr>
        </p:nvGraphicFramePr>
        <p:xfrm>
          <a:off x="251520" y="188641"/>
          <a:ext cx="4392487" cy="6784387"/>
        </p:xfrm>
        <a:graphic>
          <a:graphicData uri="http://schemas.openxmlformats.org/drawingml/2006/table">
            <a:tbl>
              <a:tblPr firstRow="1" firstCol="1" bandRow="1"/>
              <a:tblGrid>
                <a:gridCol w="4392487"/>
              </a:tblGrid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конкурса «Русский медвежонок – языкознание для всех»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игрового конкурса по истории МХК «Золотое Руно»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международного игры-конкурса по информатике «</a:t>
                      </a:r>
                      <a:r>
                        <a:rPr lang="ru-RU" sz="9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Инфознайка</a:t>
                      </a: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2014»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Всероссийского конкурса по русскому языку и литературе «Родное слово»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международного конкурса-игры по русскому языку «Ёж»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49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16-ой городской научно-практической конференции исследовательских работ учащихся «Шаг в будущее» автору исследовательской работы «Использование вариантов английского языка в нашем городе»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игрового конкурса по английскому языку «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конкурса «Энциклопедия» по английскому языку 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участие в конкурсе детского рисунка «СИБИРСКОЕ БОГАТСТВО» 2014 г. 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муниципальном этапе Всероссийской олимпиады школьников по английскому языку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литературе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43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2898140" algn="ctr"/>
                        </a:tabLs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1-ой степени победителю 16-й городской научно-практической конференции исследовательских работ учащихся «Шаг в будущее» в секции «Английский язык»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английскому языку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муниципальном этапе Всероссийской олимпиады школьников по обществознанию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обществознанию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15-ой школьной научно-исследовательской конференции в секции «Филология»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технологии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1-ой степени команде учащихся МБОУ СОШ №6 городской экологической эстафеты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биологии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экологии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3-ей городской олимпиаде по информационным технологиям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муниципальном этапе Всероссийской олимпиады школьников по биологии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80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школьном этапе Всероссийской олимпиады школьников по информатике и ИКТ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конкурсе «Ученик года» 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Первенстве города Нягань по баскетболу среди девушек 2001-2002 г. р.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второго панъевропейского Фестивального марафона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русскому языку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муниципальном этапе Всероссийской олимпиады школьников по</a:t>
                      </a: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422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Похвальный лист за отличные успехи в учении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4429" marR="444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1541359714"/>
              </p:ext>
            </p:extLst>
          </p:nvPr>
        </p:nvGraphicFramePr>
        <p:xfrm>
          <a:off x="4860032" y="1052739"/>
          <a:ext cx="4283968" cy="5992446"/>
        </p:xfrm>
        <a:graphic>
          <a:graphicData uri="http://schemas.openxmlformats.org/drawingml/2006/table">
            <a:tbl>
              <a:tblPr firstRow="1" firstCol="1" bandRow="1"/>
              <a:tblGrid>
                <a:gridCol w="4283968"/>
              </a:tblGrid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муниципального этапа олимпиады школьников 2 место по английскому языку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муниципального этапа олимпиады школьников 3 место по физике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муниципального этапа олимпиады школьников 3 место по информатике и ИКТ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Всероссийской дистанционной олимпиады по английскому языку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Prodlenka</a:t>
                      </a: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3 место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Всероссийской дистанционной олимпиады по обществознанию </a:t>
                      </a:r>
                      <a:r>
                        <a:rPr lang="en-US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Prodlenka</a:t>
                      </a: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3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1 степени в интерактивной олимпиаде Инфоурок по технологии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первого панъевропейского Фестивального марафона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в </a:t>
                      </a:r>
                      <a:r>
                        <a:rPr lang="en-US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</a:t>
                      </a: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школьной научно-практической конференции в секции «Математика-информатика» 3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в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</a:t>
                      </a: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школьной научно-практической конференции в секции «Филология» 2 место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763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 степени победителя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XVI</a:t>
                      </a: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городской научно-практической конференции исследовательских работ учащихся «Шаг в будущее»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Всероссийского конкурса «КИТ» 3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в интеллектуальной игре «Юный правовед»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городской выставки «Пасхальный перезвон»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в интеллектуальной игре «Особенности национальных традиций» 2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38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всероссийского конкурса «С днем победы»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Всероссийского конкурса проектно-исследовательских «Грани науки» работ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80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Всероссийской дистанционной олимпиады по истории </a:t>
                      </a:r>
                      <a:r>
                        <a:rPr lang="en-US" sz="1100" dirty="0" err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Prodlenka</a:t>
                      </a: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9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конкурса «Ученик года 2015» 3 место</a:t>
                      </a:r>
                      <a:endParaRPr lang="ru-RU" sz="11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71972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8 класса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80729"/>
            <a:ext cx="4040188" cy="64807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Т.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4182058377"/>
              </p:ext>
            </p:extLst>
          </p:nvPr>
        </p:nvGraphicFramePr>
        <p:xfrm>
          <a:off x="539552" y="1628800"/>
          <a:ext cx="4040188" cy="5040556"/>
        </p:xfrm>
        <a:graphic>
          <a:graphicData uri="http://schemas.openxmlformats.org/drawingml/2006/table">
            <a:tbl>
              <a:tblPr firstRow="1" firstCol="1" bandRow="1"/>
              <a:tblGrid>
                <a:gridCol w="4040188"/>
              </a:tblGrid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английскому языку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муниципальном этапе Всероссийской олимпиады школьников по технологии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муниципальном этапе Всероссийской олимпиады школьников по русскому языку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за 1 место в школе в международном игровом конкурсе по английскому языку « </a:t>
                      </a: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муниципальном этапе Всероссийской олимпиады школьников по английскому языку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личном зачете в городских лично-командных соревнованиях по пулевой стрельбе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Благодарность за активное участие в мероприятиях и концертах ГКЦ «Планета», в программах городского, окружного и всероссийского уровней.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обществознанию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муниципальном этапе Всероссийской олимпиады школьников по информационным технологиям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муниципальном этапе Всероссийской олимпиады школьников по русскому языку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8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лауреатов 1-ой степени 4-го открытого городского конкурса-фестиваля хореографического искусства «Танцевальный вихрь» номинация Мастер, Современный танец, Ансамбль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289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3-ей степени 3-го Всероссийского конкурса детского и юношеского творчества «Роза ветров в Ханты-Мансийске»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9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Похвальный лист за отличные успехи в учении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052737"/>
            <a:ext cx="4041775" cy="648072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Евгения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3613685862"/>
              </p:ext>
            </p:extLst>
          </p:nvPr>
        </p:nvGraphicFramePr>
        <p:xfrm>
          <a:off x="4645025" y="1268759"/>
          <a:ext cx="4041775" cy="5607427"/>
        </p:xfrm>
        <a:graphic>
          <a:graphicData uri="http://schemas.openxmlformats.org/drawingml/2006/table">
            <a:tbl>
              <a:tblPr firstRow="1" firstCol="1" bandRow="1"/>
              <a:tblGrid>
                <a:gridCol w="4041775"/>
              </a:tblGrid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муниципального этапа олимпиады школьников 2 место по </a:t>
                      </a:r>
                      <a:r>
                        <a:rPr lang="ru-RU" sz="9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экологии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школьного этапа всероссийской олимпиады школьников 1 место по экологии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школьного этапа всероссийской олимпиады школьников 3 место по обществознанию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школьного этапа всероссийской олимпиады школьников 3 место по английскому языку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 муниципальной интеллектуальной игре «МОЯ ЮГРА»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 школьному конкурсу Новогодних Снежных скульптур 3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по школьному конкурсу «Школьная жемчужина – 2015» 2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 школьному конкурсу «Волшебный светофор» 3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49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Всероссийской дистанционной олимпиады по технологии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по городской химико-географической эстафете «Вперед, гимназисты!» 2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международного игрового конкурса по английскому языку «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2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III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Всероссийского конкурса проектно-исследовательских «Грани науки» работ 3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</a:t>
                      </a:r>
                      <a:r>
                        <a:rPr lang="en-US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II</a:t>
                      </a: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городского Слета Научных обществ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 дистанционной олимпиаде по русскому языку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XVI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школьной научно-исследовательской конференции 1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 степени победителя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XVII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городской научно-практической конференции исследовательских работ учащихся «Шаг в будущее»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в городском интеллектуальном конкурсе «Патриоты отечества»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второго панъевропейского Фестивального марафона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в городском интеллектуальном конкурсе «Нягань история и современность»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городского конкурса фоторабот «Нягань глазами детей» 1 место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44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во Всероссийском игровом конкурсе по естествознанию «Человек и природа» </a:t>
                      </a: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2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школьного конкурса «Ученик года – 2016» 2 место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11" marR="4671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2240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9 класса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908721"/>
            <a:ext cx="4040188" cy="576063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Т.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35737661"/>
              </p:ext>
            </p:extLst>
          </p:nvPr>
        </p:nvGraphicFramePr>
        <p:xfrm>
          <a:off x="179512" y="1484784"/>
          <a:ext cx="3744416" cy="5387592"/>
        </p:xfrm>
        <a:graphic>
          <a:graphicData uri="http://schemas.openxmlformats.org/drawingml/2006/table">
            <a:tbl>
              <a:tblPr firstRow="1" firstCol="1" bandRow="1"/>
              <a:tblGrid>
                <a:gridCol w="3744416"/>
              </a:tblGrid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муниципальном этапе Всероссийской олимпиады школьников по русскому языку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игрового конкурса по английскому языку «</a:t>
                      </a:r>
                      <a:r>
                        <a:rPr lang="en-US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British Bulldog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праву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учебно-научной школы ТюмГУ \весенняя сессия - 2017\направление ОБЩЕСТВОЗНАНИЕ 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муниципальном этапе Всероссийской олимпиады школьников по английскому языку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работу в составе жюри муниципальной олимпиады по английскому языку для учащихся 5-6 классов общеобразовательных организаций г. </a:t>
                      </a:r>
                      <a:r>
                        <a:rPr lang="ru-RU" sz="1000" dirty="0" err="1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Нягани</a:t>
                      </a:r>
                      <a:r>
                        <a:rPr lang="ru-RU" sz="10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</a:t>
                      </a:r>
                      <a:endParaRPr lang="ru-RU" sz="10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творческие успехи в жизни школы 2016-2017 учебного года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конкурса «Русский медвежонок – языкознание для всех»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51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3 место в школьном конкурсе «Ученик года - 2017»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английскому языку 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за участие в Международной онлайн-олимпиаде по английскому языку </a:t>
                      </a: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Skyeng Super Cup</a:t>
                      </a:r>
                      <a:endParaRPr lang="ru-RU" sz="10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357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лауреатов 1-ой степени 5-го открытого городского конкурса-фестиваля хореографического искусства «Танцевальный вихрь» номинация Мастер, Эстрадный танец, Ансамбль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0435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лауреата 2-ой степени 15-го международного творческого фестиваля-конкурса «Слияние культур», Казань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980729"/>
            <a:ext cx="4041775" cy="504055"/>
          </a:xfrm>
        </p:spPr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Евгения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8" name="Объект 7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913503330"/>
              </p:ext>
            </p:extLst>
          </p:nvPr>
        </p:nvGraphicFramePr>
        <p:xfrm>
          <a:off x="3995936" y="836701"/>
          <a:ext cx="5040560" cy="6215302"/>
        </p:xfrm>
        <a:graphic>
          <a:graphicData uri="http://schemas.openxmlformats.org/drawingml/2006/table">
            <a:tbl>
              <a:tblPr firstRow="1" firstCol="1" bandRow="1"/>
              <a:tblGrid>
                <a:gridCol w="5040560"/>
              </a:tblGrid>
              <a:tr h="13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Тюменской олимпиады по биологии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школьного этапа всероссийской олимпиады школьников 1 место по мировой художественной культуре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школьного этапа всероссийской олимпиады школьников 2 место по английскому языку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школьного этапа всероссийской олимпиады школьников 3 место по экологии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окружного конкурса фоторабот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участника школьного этапа окружного конкурса детского рисунка «Я рисую мечту»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победителя во Всероссийской олимпиаде по английскому языку 1 место по России, 1 место в Регионе «Тюменская область»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</a:t>
                      </a:r>
                      <a:r>
                        <a:rPr lang="en-US" sz="9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XXI</a:t>
                      </a:r>
                      <a:r>
                        <a:rPr lang="ru-RU" sz="900" dirty="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окружной научной конференции молодых исследователей «Шаг в будущее» 2016</a:t>
                      </a:r>
                      <a:endParaRPr lang="ru-RU" sz="9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победителя во всероссийском конкурсе ФГОС тест по английскому языку 1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Свидетельство участника в международном конкурсе-игре «Еж» по русскому языку 3 место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подготовку и проведение викторины «Шекспириада»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660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победителя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XVII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школьной научно-исследовательской конференции 1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Всероссийского конкурса проектно-исследовательских «Грани науки» работ 2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за участие в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городской научно-практической конференции по традиционной культуре России «Лики традиционной культуры»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2 степени призера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XVIII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городской научно-практической конференции исследовательских работ учащихся «Шаг в будущее»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за 1 место в международном конкурсе детского творчества «Мультпарад»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3 степени призера международной онлайн-олимпиады «Фоксфорд» сезон 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английскому языку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3 степени призера международной онлайн-олимпиады «Фоксфорд» сезон </a:t>
                      </a:r>
                      <a:r>
                        <a:rPr lang="en-US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обществознанию 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3 степени призера международной онлайн-олимпиады «Фоксфорд» сезон </a:t>
                      </a:r>
                      <a:r>
                        <a:rPr lang="en-US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V</a:t>
                      </a: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по русскому языку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7437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участника международной онлайн-олимпиады «</a:t>
                      </a:r>
                      <a:r>
                        <a:rPr lang="en-US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Skyeng Super Cup</a:t>
                      </a:r>
                      <a:r>
                        <a:rPr lang="ru-RU" sz="9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» по английскому языку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о прохождении курса обучения по дополнительной общеобразовательной общеразвивающей программе  «Языковед» от 31.05.2017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25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о прохождении курса обучения по дополнительной общеобразовательной общеразвивающей программе  «Основы художественного изображения» от 31.05.2017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творческие успехи в жизни школы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призера школьного конкурса «Ученик года – 2017» 2 место</a:t>
                      </a:r>
                      <a:endParaRPr lang="ru-RU" sz="9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636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Грамота за активное участие в жизни школы</a:t>
                      </a:r>
                    </a:p>
                  </a:txBody>
                  <a:tcPr marL="39752" marR="3975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3762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РЕЗУЛЬТАТЫ </a:t>
            </a:r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 класс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Т.</a:t>
            </a:r>
            <a:endParaRPr lang="ru-RU" dirty="0">
              <a:solidFill>
                <a:srgbClr val="0070C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70C0"/>
                </a:solidFill>
              </a:rPr>
              <a:t>Е.</a:t>
            </a:r>
            <a:endParaRPr lang="ru-RU" dirty="0">
              <a:solidFill>
                <a:srgbClr val="0070C0"/>
              </a:solidFill>
            </a:endParaRPr>
          </a:p>
        </p:txBody>
      </p:sp>
      <p:graphicFrame>
        <p:nvGraphicFramePr>
          <p:cNvPr id="10" name="Объект 9"/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404854662"/>
              </p:ext>
            </p:extLst>
          </p:nvPr>
        </p:nvGraphicFramePr>
        <p:xfrm>
          <a:off x="4643438" y="2204865"/>
          <a:ext cx="4043362" cy="4608510"/>
        </p:xfrm>
        <a:graphic>
          <a:graphicData uri="http://schemas.openxmlformats.org/drawingml/2006/table">
            <a:tbl>
              <a:tblPr firstRow="1" firstCol="1" bandRow="1"/>
              <a:tblGrid>
                <a:gridCol w="4043362"/>
              </a:tblGrid>
              <a:tr h="417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школьного этапа всероссийской олимпиады школьников 1 место по искусству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школьного этапа всероссийской олимпиады школьников 1 место по экологии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школьного этапа всероссийской олимпиады школьников 3 место по обществознанию 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школьного этапа всероссийской олимпиады школьников 2 место по английскому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городского конкурса декоративно-прикладного и художественного искусства «Дарите радость мамам!» 1 место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Благодарственное письмо за помощь в оформлении школы к новому году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победителя городского уровня 1 место по онлайн-олимпиаде по английскому языку </a:t>
                      </a:r>
                      <a:r>
                        <a:rPr lang="en-US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Skyeng Super Cup</a:t>
                      </a: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среди 9-11 классов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015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Сертификат участника </a:t>
                      </a:r>
                      <a:r>
                        <a:rPr lang="en-US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IV</a:t>
                      </a:r>
                      <a:r>
                        <a:rPr lang="ru-RU" sz="11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городского Слета Научных обществ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371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Будет еще 2 грамоты, одна за то, что я вошла в топ-15 частников слета и за то, что моя команда заняла 1 место, их должны вручить на линейке</a:t>
                      </a:r>
                      <a:endParaRPr lang="ru-RU" sz="11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3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призера городских исторических чтений «Забытая война» 2 место</a:t>
                      </a:r>
                    </a:p>
                  </a:txBody>
                  <a:tcPr marL="46729" marR="4672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Объект 8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893576331"/>
              </p:ext>
            </p:extLst>
          </p:nvPr>
        </p:nvGraphicFramePr>
        <p:xfrm>
          <a:off x="395536" y="2204866"/>
          <a:ext cx="4040188" cy="4536500"/>
        </p:xfrm>
        <a:graphic>
          <a:graphicData uri="http://schemas.openxmlformats.org/drawingml/2006/table">
            <a:tbl>
              <a:tblPr firstRow="1" firstCol="1" bandRow="1"/>
              <a:tblGrid>
                <a:gridCol w="4040188"/>
              </a:tblGrid>
              <a:tr h="1021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городской Спартакиаде учащихся общеобразовательных организаций и образовательных организаций профессионального образования по баскетболу среди девушек категории «9 – 10 классы»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искусству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английскому языку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школьном этапе Всероссийской олимпиады школьников по праву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 место в школьном этапе Всероссийской олимпиады школьников по обществознанию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1 место в муниципальном этапе Всероссийской олимпиады школьников по английскому языку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Участник регионального этапа Всероссийской олимпиады школьников по английскому языку</a:t>
                      </a:r>
                      <a:endParaRPr lang="ru-RU" sz="120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210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Диплом 1 степени Международного творческого фестиваля-конкурса «Слияние культур», Санкт-Петербург</a:t>
                      </a:r>
                    </a:p>
                  </a:txBody>
                  <a:tcPr marL="46692" marR="4669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69425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ТИПЫ ОДАРЕННОСТИ</a:t>
            </a:r>
            <a:endParaRPr lang="ru-RU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539552" y="1478422"/>
            <a:ext cx="3816424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 smtClean="0">
              <a:solidFill>
                <a:srgbClr val="FF0000"/>
              </a:solidFill>
            </a:endParaRPr>
          </a:p>
          <a:p>
            <a:pPr algn="ctr"/>
            <a:endParaRPr lang="ru-RU" u="sng" dirty="0">
              <a:solidFill>
                <a:srgbClr val="FF0000"/>
              </a:solidFill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Интеллектуальная одаренность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предметно-академическая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научно-исследовательская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аучно - техническая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роектно - инновационна</a:t>
            </a:r>
            <a:r>
              <a:rPr lang="ru-RU" dirty="0" smtClean="0">
                <a:solidFill>
                  <a:schemeClr val="tx1"/>
                </a:solidFill>
              </a:rPr>
              <a:t>я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716016" y="1484784"/>
            <a:ext cx="3744416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Коммуникативная одаренность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рганизационно – лидерская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ораторская</a:t>
            </a:r>
            <a:endParaRPr lang="ru-RU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39552" y="4005064"/>
            <a:ext cx="3960440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  <a:p>
            <a:pPr algn="ctr"/>
            <a:endParaRPr lang="ru-RU" dirty="0" smtClean="0">
              <a:solidFill>
                <a:srgbClr val="C00000"/>
              </a:solidFill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Художественно – творческая одаренность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итературно – поэтическая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х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ореографическая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Сценическая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узыкальная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изобразительная</a:t>
            </a: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</a:endParaRPr>
          </a:p>
          <a:p>
            <a:pPr marL="285750" indent="-285750" algn="ctr"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716016" y="4005064"/>
            <a:ext cx="3744416" cy="22322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u="sng" dirty="0" smtClean="0">
              <a:solidFill>
                <a:srgbClr val="C00000"/>
              </a:solidFill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  <a:p>
            <a:pPr algn="ctr"/>
            <a:r>
              <a:rPr lang="ru-RU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Спортивная одаренность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общефизическая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пециальная (в определенном</a:t>
            </a:r>
          </a:p>
          <a:p>
            <a:pPr algn="ctr"/>
            <a:r>
              <a:rPr lang="ru-RU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иде спорта) </a:t>
            </a:r>
          </a:p>
          <a:p>
            <a:pPr marL="285750" indent="-285750" algn="ctr">
              <a:buFont typeface="Wingdings" pitchFamily="2" charset="2"/>
              <a:buChar char="Ø"/>
            </a:pPr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dirty="0" smtClean="0">
              <a:solidFill>
                <a:schemeClr val="tx1"/>
              </a:solidFill>
            </a:endParaRPr>
          </a:p>
          <a:p>
            <a:pPr algn="ctr"/>
            <a:endParaRPr lang="ru-RU" u="sng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602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692696"/>
            <a:ext cx="7704856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Если ты не можешь быть сосной на вершине холма,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Будь маленьким деревцем в долине, но только самым лучшим деревцем.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Будь кустиком, если не можешь быть деревом.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Будь травой у дороги и дай отдых усталому путнику,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Если не можешь быть кустиком.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       Если ты не можешь быть китом, будь самым красивым окунем в озере!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       Все мы не можем быть капитанами, кто-то должен быть и матросом.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       Для всех найдется работа на корабле жизни, только найди свое дело.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       Работа может быть большой и малой.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       </a:t>
            </a: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Мы должны делать то, что неотложно.</a:t>
            </a:r>
            <a:b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600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Если ты не можешь быть широкой дорогой, будь узенькой тропинкой.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Если ты не можешь быть солнцем, будь звездой на небе.</a:t>
            </a:r>
            <a:br>
              <a:rPr lang="ru-RU" sz="16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Только найди свое дело и старайся стать самым лучшим!</a:t>
            </a:r>
            <a:b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Проявляй лучшее, что в тебе есть.</a:t>
            </a:r>
            <a:endParaRPr lang="ru-RU" sz="16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                                                                                                            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  Дуглас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Мэллок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              (американский поэт)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9145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692696"/>
            <a:ext cx="8208911" cy="532859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«В одном месте присовокупилось,</a:t>
            </a:r>
          </a:p>
          <a:p>
            <a:pPr algn="ctr"/>
            <a:r>
              <a:rPr lang="ru-RU" sz="4000" dirty="0" smtClean="0">
                <a:solidFill>
                  <a:srgbClr val="002060"/>
                </a:solidFill>
              </a:rPr>
              <a:t> в другом – </a:t>
            </a:r>
            <a:r>
              <a:rPr lang="ru-RU" sz="4000" dirty="0" err="1" smtClean="0">
                <a:solidFill>
                  <a:srgbClr val="002060"/>
                </a:solidFill>
              </a:rPr>
              <a:t>отсовокупилось</a:t>
            </a:r>
            <a:r>
              <a:rPr lang="ru-RU" sz="4000" dirty="0" smtClean="0">
                <a:solidFill>
                  <a:srgbClr val="002060"/>
                </a:solidFill>
              </a:rPr>
              <a:t>»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</a:rPr>
              <a:t> </a:t>
            </a:r>
            <a:r>
              <a:rPr lang="ru-RU" sz="2400" dirty="0" smtClean="0">
                <a:solidFill>
                  <a:srgbClr val="002060"/>
                </a:solidFill>
              </a:rPr>
              <a:t>                                                                      (М.В. Ломоносов)</a:t>
            </a:r>
          </a:p>
          <a:p>
            <a:pPr algn="ctr"/>
            <a:endParaRPr lang="ru-RU" sz="2800" dirty="0" smtClean="0">
              <a:solidFill>
                <a:schemeClr val="tx1"/>
              </a:solidFill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В одной области этот человек способен на многое, но в другой он был никем</a:t>
            </a:r>
            <a:r>
              <a:rPr lang="ru-RU" dirty="0" smtClean="0">
                <a:solidFill>
                  <a:schemeClr val="tx1"/>
                </a:solidFill>
              </a:rPr>
              <a:t>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668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Характерные черты мотивированных детей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62614" y="2716071"/>
            <a:ext cx="1633122" cy="72008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Оригинальность мышления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1025" y="3731885"/>
            <a:ext cx="1426428" cy="652935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Гибкость мышления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98793" y="4669359"/>
            <a:ext cx="1712967" cy="64807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Продуктивность мышления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5655" y="5484419"/>
            <a:ext cx="1601729" cy="68009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Легкость ассоциирования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954047" y="1340769"/>
            <a:ext cx="1833337" cy="115874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Любопытство, любознательность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anose="02020603050405020304" pitchFamily="18" charset="0"/>
              </a:rPr>
              <a:t>Познавательная потребность</a:t>
            </a:r>
          </a:p>
          <a:p>
            <a:pPr algn="ctr"/>
            <a:endParaRPr lang="ru-RU" sz="1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915816" y="1480889"/>
            <a:ext cx="1872208" cy="880497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Сверх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чувствительность к проблемам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932039" y="1340770"/>
            <a:ext cx="1644095" cy="115874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Склонность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 задачам дивергентного типа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793408" y="1480890"/>
            <a:ext cx="1667024" cy="88049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Высокая концентрация внимания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933012" y="2700077"/>
            <a:ext cx="1527420" cy="648723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Отличная память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888730" y="3680252"/>
            <a:ext cx="1571701" cy="710961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Большой словарный запас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6732240" y="4703210"/>
            <a:ext cx="1728192" cy="69492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Специфические интересы и склонности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255812" y="5436489"/>
            <a:ext cx="1320322" cy="72803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Способность к самооценке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59832" y="5436488"/>
            <a:ext cx="2016224" cy="728029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Способность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 прогнозированию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Содержимое 4" descr="IMG-47671842c3b430a138fc0f773a2ca4fe-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857489" y="2681648"/>
            <a:ext cx="3429023" cy="2637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654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высокомотивированного ребенка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417638"/>
            <a:ext cx="2530624" cy="201136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Способная самостоятельно находить выход из проблемной ситуации, осуществлять поисковую деятельность, владеть средствами и способами исследовательского труда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93204" y="3573016"/>
            <a:ext cx="2458616" cy="108012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Способная осуществить самостоятельную продуктивную деятельность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93204" y="4797152"/>
            <a:ext cx="2458615" cy="122413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Руководствующаяся в своей жизнедеятельности общечеловеческими ценностями и нормами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173006" y="5430904"/>
            <a:ext cx="2448272" cy="864096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Здоровая физически, духовно – нравственно и социально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012160" y="1417638"/>
            <a:ext cx="2808312" cy="129128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Обладающая разносторонним интеллектом, компенсаторными способностями, высоким уровнем культуры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48164" y="2960948"/>
            <a:ext cx="2772307" cy="936104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Способная к саморазвитию </a:t>
            </a: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самообразованию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048165" y="4113076"/>
            <a:ext cx="2772306" cy="190821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dirty="0" smtClean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Готовая к осознанному выбору и освоению профессиональных образовательных программ отдельных областей знаний  с учетом сложившихся  интересов и возможностей</a:t>
            </a:r>
            <a:r>
              <a:rPr lang="ru-RU" sz="1600" dirty="0" smtClean="0"/>
              <a:t> </a:t>
            </a:r>
            <a:endParaRPr lang="ru-RU" sz="1600" dirty="0"/>
          </a:p>
        </p:txBody>
      </p:sp>
      <p:pic>
        <p:nvPicPr>
          <p:cNvPr id="11" name="Рисунок 10" descr="IMG_20191022_132018.jpg"/>
          <p:cNvPicPr>
            <a:picLocks noChangeAspect="1"/>
          </p:cNvPicPr>
          <p:nvPr/>
        </p:nvPicPr>
        <p:blipFill>
          <a:blip r:embed="rId2" cstate="print"/>
          <a:srcRect l="16666" t="41667" r="16667" b="11458"/>
          <a:stretch>
            <a:fillRect/>
          </a:stretch>
        </p:blipFill>
        <p:spPr>
          <a:xfrm>
            <a:off x="3143240" y="2285992"/>
            <a:ext cx="2714644" cy="2544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287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Задачи работы с высокомотивированными детьми 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68761"/>
            <a:ext cx="4040188" cy="57606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</a:t>
            </a:r>
            <a:r>
              <a:rPr lang="ru-RU" dirty="0" smtClean="0">
                <a:solidFill>
                  <a:srgbClr val="FF0000"/>
                </a:solidFill>
              </a:rPr>
              <a:t> основной школе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26768" cy="395128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1.   развитие интеллектуального и творческого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потенциала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школьников;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2.   формирование устойчивого мотива к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учебной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 творческой деятельности;</a:t>
            </a:r>
          </a:p>
          <a:p>
            <a:pPr marL="0" indent="0">
              <a:buNone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3.   овладение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элементами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исследовательской деятельности;</a:t>
            </a:r>
          </a:p>
          <a:p>
            <a:pPr marL="0" indent="0">
              <a:buNone/>
            </a:pP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576064"/>
          </a:xfrm>
        </p:spPr>
        <p:txBody>
          <a:bodyPr/>
          <a:lstStyle/>
          <a:p>
            <a:r>
              <a:rPr lang="ru-RU" dirty="0">
                <a:solidFill>
                  <a:srgbClr val="FF0000"/>
                </a:solidFill>
              </a:rPr>
              <a:t>в</a:t>
            </a:r>
            <a:r>
              <a:rPr lang="ru-RU" dirty="0" smtClean="0">
                <a:solidFill>
                  <a:srgbClr val="FF0000"/>
                </a:solidFill>
              </a:rPr>
              <a:t> старшей школе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139952" y="2174875"/>
            <a:ext cx="4680520" cy="395128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/>
              <a:t>1.   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развитие интеллектуальной и творческой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активности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воспитанников;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2.  формирование устойчивой мотивации к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интеллектуальной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и творческой деятельности;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3. овладение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методами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 исследовательской деятельности;</a:t>
            </a:r>
          </a:p>
          <a:p>
            <a:pPr marL="0" indent="0">
              <a:buNone/>
            </a:pP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4. развитие </a:t>
            </a:r>
            <a:r>
              <a:rPr lang="ru-RU" sz="2600" b="1" dirty="0">
                <a:latin typeface="Times New Roman" pitchFamily="18" charset="0"/>
                <a:cs typeface="Times New Roman" pitchFamily="18" charset="0"/>
              </a:rPr>
              <a:t>самостоятельной </a:t>
            </a:r>
            <a:r>
              <a:rPr lang="ru-RU" sz="2600" dirty="0">
                <a:latin typeface="Times New Roman" pitchFamily="18" charset="0"/>
                <a:cs typeface="Times New Roman" pitchFamily="18" charset="0"/>
              </a:rPr>
              <a:t>интеллектуальной и творческой деятельности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9831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работы с одаренными детьми</a:t>
            </a:r>
            <a:endParaRPr lang="ru-RU" sz="36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7200" y="1417638"/>
            <a:ext cx="1954560" cy="107525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опережающего обучения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7200" y="2708920"/>
            <a:ext cx="1954559" cy="108012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индивидуализации и дифференциации обучения 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4005064"/>
            <a:ext cx="1954559" cy="115212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комфортности в любой деятельности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372200" y="1417638"/>
            <a:ext cx="2232247" cy="1291282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усиления внимания к проблеме </a:t>
            </a:r>
            <a:r>
              <a:rPr lang="ru-RU" sz="16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межпредметных</a:t>
            </a:r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связей в индивидуальной работе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05847" y="2966296"/>
            <a:ext cx="2088231" cy="205222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максимального разнообразия предоставленных возможностей для реализации способностей учащихся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73311" y="5373216"/>
            <a:ext cx="2088231" cy="1080120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Принцип развивающего обучения</a:t>
            </a:r>
            <a:endParaRPr lang="ru-RU" sz="1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1407374"/>
            <a:ext cx="2880320" cy="1075258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создания условий для совместной работы учащихся при минимальном участии  учителя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57199" y="5373216"/>
            <a:ext cx="1954559" cy="1296143"/>
          </a:xfrm>
          <a:prstGeom prst="rect">
            <a:avLst/>
          </a:prstGeom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возрастания роли внеурочной деятельности одаренных детей</a:t>
            </a:r>
          </a:p>
        </p:txBody>
      </p:sp>
      <p:pic>
        <p:nvPicPr>
          <p:cNvPr id="12" name="Рисунок 11" descr="IMG_20191213_120411.jpg"/>
          <p:cNvPicPr/>
          <p:nvPr/>
        </p:nvPicPr>
        <p:blipFill>
          <a:blip r:embed="rId2" cstate="print"/>
          <a:srcRect t="36821" r="7322" b="39968"/>
          <a:stretch>
            <a:fillRect/>
          </a:stretch>
        </p:blipFill>
        <p:spPr>
          <a:xfrm>
            <a:off x="2857488" y="3643314"/>
            <a:ext cx="3357586" cy="178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1433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Требования к личности учителя, работающему </a:t>
            </a:r>
            <a:b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 высокомотивированными учащимися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51" t="18444" r="3715" b="24920"/>
          <a:stretch/>
        </p:blipFill>
        <p:spPr bwMode="auto">
          <a:xfrm>
            <a:off x="251520" y="1484784"/>
            <a:ext cx="6646417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1484784"/>
            <a:ext cx="4752528" cy="324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78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ИОТ (индивидуальная образовательная траектория)</a:t>
            </a:r>
            <a:endParaRPr lang="ru-RU" sz="28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96753"/>
            <a:ext cx="4040188" cy="576063"/>
          </a:xfrm>
        </p:spPr>
        <p:txBody>
          <a:bodyPr>
            <a:normAutofit/>
          </a:bodyPr>
          <a:lstStyle/>
          <a:p>
            <a:endParaRPr lang="ru-RU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124744"/>
            <a:ext cx="4040188" cy="511256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А) составляется на основе базисного учебного плана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Б) разрабатывается самим учащимся при поддержке классного руководителя, администрации, родителей, психолога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В) включает в себя: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у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чебный план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э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лективные курсы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ндивидуальные консультации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латные услуги</a:t>
            </a:r>
          </a:p>
          <a:p>
            <a:pPr>
              <a:buFont typeface="Wingdings" pitchFamily="2" charset="2"/>
              <a:buChar char="§"/>
            </a:pPr>
            <a:r>
              <a:rPr lang="ru-RU" sz="1800" dirty="0"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ворческие, исследовательские работы, проекты</a:t>
            </a:r>
          </a:p>
          <a:p>
            <a:pPr marL="0" indent="0">
              <a:buNone/>
            </a:pPr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Г) является официальным документом, регламентирующим отношения между учеником, родителем и школой, с момента его утверждения  </a:t>
            </a:r>
          </a:p>
          <a:p>
            <a:pPr marL="0" indent="0">
              <a:buNone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800" dirty="0" smtClean="0">
              <a:latin typeface="Times New Roman" pitchFamily="18" charset="0"/>
              <a:cs typeface="Times New Roman" pitchFamily="18" charset="0"/>
            </a:endParaRPr>
          </a:p>
          <a:p>
            <a:pPr>
              <a:buFont typeface="Wingdings" pitchFamily="2" charset="2"/>
              <a:buChar char="§"/>
            </a:pPr>
            <a:endParaRPr lang="ru-RU" sz="1800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268761"/>
            <a:ext cx="4041775" cy="504056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  Структура ИОТ учащегося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1772816"/>
            <a:ext cx="4464497" cy="45365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64285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1876</TotalTime>
  <Words>3192</Words>
  <Application>Microsoft Office PowerPoint</Application>
  <PresentationFormat>Экран (4:3)</PresentationFormat>
  <Paragraphs>507</Paragraphs>
  <Slides>32</Slides>
  <Notes>4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4" baseType="lpstr">
      <vt:lpstr>Тема Office</vt:lpstr>
      <vt:lpstr>Документ</vt:lpstr>
      <vt:lpstr>Особенности построения индивидуального образовательного маршрута при работе  с высокомотивированными детьми (из опыта работы )</vt:lpstr>
      <vt:lpstr>Презентация PowerPoint</vt:lpstr>
      <vt:lpstr>ТИПЫ ОДАРЕННОСТИ</vt:lpstr>
      <vt:lpstr>Характерные черты мотивированных детей</vt:lpstr>
      <vt:lpstr>Модель высокомотивированного ребенка</vt:lpstr>
      <vt:lpstr>Задачи работы с высокомотивированными детьми </vt:lpstr>
      <vt:lpstr>Принципы работы с одаренными детьми</vt:lpstr>
      <vt:lpstr>Требования к личности учителя, работающему  с высокомотивированными учащимися</vt:lpstr>
      <vt:lpstr>ИОТ (индивидуальная образовательная траектория)</vt:lpstr>
      <vt:lpstr>Расписание дополнительных занятий ( 9 класс)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РЕЗУЛЬТАТЫ 5 класс</vt:lpstr>
      <vt:lpstr>РЕЗУЛЬТАТЫ 6 класс</vt:lpstr>
      <vt:lpstr>РЕЗУЛЬТАТЫ  7 класс</vt:lpstr>
      <vt:lpstr>РЕЗУЛЬТАТЫ  8 класса</vt:lpstr>
      <vt:lpstr>РЕЗУЛЬТАТЫ 9 класса</vt:lpstr>
      <vt:lpstr>РЕЗУЛЬТАТЫ 10 класс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Галина</cp:lastModifiedBy>
  <cp:revision>122</cp:revision>
  <dcterms:created xsi:type="dcterms:W3CDTF">2018-03-13T10:48:46Z</dcterms:created>
  <dcterms:modified xsi:type="dcterms:W3CDTF">2023-05-17T08:06:21Z</dcterms:modified>
</cp:coreProperties>
</file>