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5"/>
  </p:notesMasterIdLst>
  <p:sldIdLst>
    <p:sldId id="345" r:id="rId2"/>
    <p:sldId id="257" r:id="rId3"/>
    <p:sldId id="258" r:id="rId4"/>
    <p:sldId id="259" r:id="rId5"/>
    <p:sldId id="261" r:id="rId6"/>
    <p:sldId id="262" r:id="rId7"/>
    <p:sldId id="263" r:id="rId8"/>
    <p:sldId id="266" r:id="rId9"/>
    <p:sldId id="267" r:id="rId10"/>
    <p:sldId id="297" r:id="rId11"/>
    <p:sldId id="298" r:id="rId12"/>
    <p:sldId id="296" r:id="rId13"/>
    <p:sldId id="301" r:id="rId14"/>
    <p:sldId id="268" r:id="rId15"/>
    <p:sldId id="269" r:id="rId16"/>
    <p:sldId id="270" r:id="rId17"/>
    <p:sldId id="271" r:id="rId18"/>
    <p:sldId id="300" r:id="rId19"/>
    <p:sldId id="286" r:id="rId20"/>
    <p:sldId id="324" r:id="rId21"/>
    <p:sldId id="326" r:id="rId22"/>
    <p:sldId id="325" r:id="rId23"/>
    <p:sldId id="346" r:id="rId24"/>
    <p:sldId id="327" r:id="rId25"/>
    <p:sldId id="328" r:id="rId26"/>
    <p:sldId id="334" r:id="rId27"/>
    <p:sldId id="342" r:id="rId28"/>
    <p:sldId id="338" r:id="rId29"/>
    <p:sldId id="299" r:id="rId30"/>
    <p:sldId id="302" r:id="rId31"/>
    <p:sldId id="339" r:id="rId32"/>
    <p:sldId id="341" r:id="rId33"/>
    <p:sldId id="347" r:id="rId34"/>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8" autoAdjust="0"/>
  </p:normalViewPr>
  <p:slideViewPr>
    <p:cSldViewPr>
      <p:cViewPr>
        <p:scale>
          <a:sx n="71" d="100"/>
          <a:sy n="71" d="100"/>
        </p:scale>
        <p:origin x="-1786" y="-178"/>
      </p:cViewPr>
      <p:guideLst>
        <p:guide orient="horz" pos="2160"/>
        <p:guide pos="2880"/>
      </p:guideLst>
    </p:cSldViewPr>
  </p:slideViewPr>
  <p:outlineViewPr>
    <p:cViewPr>
      <p:scale>
        <a:sx n="33" d="100"/>
        <a:sy n="33" d="100"/>
      </p:scale>
      <p:origin x="58" y="2431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ED27F9-4F11-485E-A5C0-4A56049062C4}" type="datetimeFigureOut">
              <a:rPr lang="ru-RU" smtClean="0"/>
              <a:t>23.08.2023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974DDF2-C495-45B8-88D6-6344B57F944C}" type="slidenum">
              <a:rPr lang="ru-RU" smtClean="0"/>
              <a:t>‹#›</a:t>
            </a:fld>
            <a:endParaRPr lang="ru-RU"/>
          </a:p>
        </p:txBody>
      </p:sp>
    </p:spTree>
    <p:extLst>
      <p:ext uri="{BB962C8B-B14F-4D97-AF65-F5344CB8AC3E}">
        <p14:creationId xmlns:p14="http://schemas.microsoft.com/office/powerpoint/2010/main" val="4130767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EAF463A-BC7C-46EE-9F1E-7F377CCA4891}"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EAF463A-BC7C-46EE-9F1E-7F377CCA4891}" type="datetimeFigureOut">
              <a:rPr lang="en-US" smtClean="0"/>
              <a:pPr/>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EAF463A-BC7C-46EE-9F1E-7F377CCA4891}" type="datetimeFigureOut">
              <a:rPr lang="en-US" smtClean="0"/>
              <a:pPr/>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EAF463A-BC7C-46EE-9F1E-7F377CCA4891}" type="datetimeFigureOut">
              <a:rPr lang="en-US" smtClean="0"/>
              <a:pPr/>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7EAF463A-BC7C-46EE-9F1E-7F377CCA4891}" type="datetimeFigureOut">
              <a:rPr lang="en-US" smtClean="0"/>
              <a:pPr/>
              <a:t>8/23/2023</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A483448D-3A78-4528-A469-B745A65DA480}"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1055;&#1088;&#1080;&#1083;&#1086;&#1078;&#1077;&#1085;&#1080;&#1077;%20&#1082;%20&#1087;&#1088;&#1077;&#1079;&#1077;&#1085;&#1090;&#1072;&#1094;&#1080;&#1080;.docx"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tretch>
            <a:fillRect/>
          </a:stretch>
        </p:blipFill>
        <p:spPr bwMode="auto">
          <a:xfrm>
            <a:off x="6400800" y="2895600"/>
            <a:ext cx="2438400" cy="3276600"/>
          </a:xfrm>
          <a:prstGeom prst="rect">
            <a:avLst/>
          </a:prstGeom>
          <a:noFill/>
          <a:ln>
            <a:noFill/>
          </a:ln>
        </p:spPr>
      </p:pic>
      <p:sp>
        <p:nvSpPr>
          <p:cNvPr id="6" name="Заголовок 5"/>
          <p:cNvSpPr>
            <a:spLocks noGrp="1"/>
          </p:cNvSpPr>
          <p:nvPr>
            <p:ph type="ctrTitle"/>
          </p:nvPr>
        </p:nvSpPr>
        <p:spPr>
          <a:xfrm>
            <a:off x="762000" y="304800"/>
            <a:ext cx="7772400" cy="1752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200" b="1" dirty="0">
                <a:solidFill>
                  <a:srgbClr val="00B050"/>
                </a:solidFill>
                <a:latin typeface="+mn-lt"/>
              </a:rPr>
              <a:t>Духовно-нравственное </a:t>
            </a:r>
            <a:r>
              <a:rPr lang="ru-RU" sz="3200" b="1" dirty="0" smtClean="0">
                <a:solidFill>
                  <a:srgbClr val="00B050"/>
                </a:solidFill>
                <a:latin typeface="+mn-lt"/>
              </a:rPr>
              <a:t>воспитание школьника </a:t>
            </a:r>
            <a:r>
              <a:rPr lang="ru-RU" sz="3200" b="1" dirty="0">
                <a:solidFill>
                  <a:srgbClr val="00B050"/>
                </a:solidFill>
                <a:latin typeface="+mn-lt"/>
              </a:rPr>
              <a:t>через урочную и внеурочную деятельность на английском языке</a:t>
            </a:r>
            <a:endParaRPr lang="ru-RU" sz="3200" b="1" i="1" u="sng" spc="50" dirty="0">
              <a:ln w="11430"/>
              <a:solidFill>
                <a:srgbClr val="00B050"/>
              </a:solidFill>
              <a:effectLst>
                <a:outerShdw blurRad="76200" dist="50800" dir="5400000" algn="tl" rotWithShape="0">
                  <a:srgbClr val="000000">
                    <a:alpha val="65000"/>
                  </a:srgbClr>
                </a:outerShdw>
              </a:effectLst>
              <a:latin typeface="+mn-lt"/>
              <a:cs typeface="Times New Roman" pitchFamily="18" charset="0"/>
            </a:endParaRPr>
          </a:p>
        </p:txBody>
      </p:sp>
      <p:sp>
        <p:nvSpPr>
          <p:cNvPr id="3" name="Подзаголовок 2"/>
          <p:cNvSpPr>
            <a:spLocks noGrp="1"/>
          </p:cNvSpPr>
          <p:nvPr>
            <p:ph type="subTitle" idx="1"/>
          </p:nvPr>
        </p:nvSpPr>
        <p:spPr>
          <a:xfrm>
            <a:off x="381001" y="2514600"/>
            <a:ext cx="6248400" cy="40386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dirty="0" err="1">
                <a:solidFill>
                  <a:schemeClr val="tx1"/>
                </a:solidFill>
              </a:rPr>
              <a:t>Zagorodneva</a:t>
            </a:r>
            <a:r>
              <a:rPr lang="en-US" b="1" dirty="0">
                <a:solidFill>
                  <a:schemeClr val="tx1"/>
                </a:solidFill>
              </a:rPr>
              <a:t> Galina </a:t>
            </a:r>
            <a:r>
              <a:rPr lang="en-US" b="1" dirty="0" err="1">
                <a:solidFill>
                  <a:schemeClr val="tx1"/>
                </a:solidFill>
              </a:rPr>
              <a:t>Vasilyevna</a:t>
            </a:r>
            <a:r>
              <a:rPr lang="en-US" dirty="0"/>
              <a:t>, </a:t>
            </a:r>
            <a:endParaRPr lang="ru-RU" dirty="0"/>
          </a:p>
          <a:p>
            <a:r>
              <a:rPr lang="en-US" b="1" dirty="0"/>
              <a:t>English teacher of the highest qualification category</a:t>
            </a:r>
            <a:r>
              <a:rPr lang="ru-RU" b="1" dirty="0" smtClean="0"/>
              <a:t>;</a:t>
            </a:r>
            <a:endParaRPr lang="en-US" b="1" dirty="0"/>
          </a:p>
          <a:p>
            <a:r>
              <a:rPr lang="en-US" b="1" dirty="0"/>
              <a:t>Municipal Autonomous Educational Institution of the municipality of </a:t>
            </a:r>
            <a:r>
              <a:rPr lang="en-US" b="1" dirty="0" err="1"/>
              <a:t>Nyagan</a:t>
            </a:r>
            <a:r>
              <a:rPr lang="en-US" b="1" dirty="0"/>
              <a:t> "Secondary School No. 6" named after A. I. </a:t>
            </a:r>
            <a:r>
              <a:rPr lang="en-US" b="1" dirty="0" err="1"/>
              <a:t>Gordienko</a:t>
            </a:r>
            <a:r>
              <a:rPr lang="en-US" b="1" dirty="0"/>
              <a:t>, honorary citizen of </a:t>
            </a:r>
            <a:r>
              <a:rPr lang="en-US" b="1" dirty="0" err="1"/>
              <a:t>Nyagan</a:t>
            </a:r>
            <a:endParaRPr lang="ru-RU"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ndParaRPr>
          </a:p>
        </p:txBody>
      </p:sp>
    </p:spTree>
    <p:extLst>
      <p:ext uri="{BB962C8B-B14F-4D97-AF65-F5344CB8AC3E}">
        <p14:creationId xmlns:p14="http://schemas.microsoft.com/office/powerpoint/2010/main" val="1426581817"/>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sp>
        <p:nvSpPr>
          <p:cNvPr id="6" name="Заголовок 5"/>
          <p:cNvSpPr>
            <a:spLocks noGrp="1"/>
          </p:cNvSpPr>
          <p:nvPr>
            <p:ph type="ctrTitle"/>
          </p:nvPr>
        </p:nvSpPr>
        <p:spPr>
          <a:xfrm>
            <a:off x="609600" y="0"/>
            <a:ext cx="7772400" cy="838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The main historical dates</a:t>
            </a:r>
            <a:endParaRPr lang="ru-RU" sz="4000" b="1" i="1" u="sng" spc="50" dirty="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0" y="914400"/>
            <a:ext cx="9144000" cy="5943600"/>
          </a:xfrm>
        </p:spPr>
        <p:txBody>
          <a:bodyPr>
            <a:normAutofit fontScale="6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8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The main historical dates of foundation of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Autonomous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1708-Decree of Peter the First to form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Sibirskaya</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province (towns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Berezov</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Surgut)</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1775-Decree of Ekaterina the Second to form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Tobolsk</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province in which the whole Western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Siberiya</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was included;</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1918-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Tobolsk</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province was renamed in Tyumen with principal center of a province is Tyumen;</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1923-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Uralskaya</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region was formed,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Tobolskaya</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oblast and regions-</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Berezovskey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Surgutskey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Samarovskey,Kondinskey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1930- Decree of VTSIK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Ostyako-Vogulskey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Khanty-Manseyskey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national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with the center in  village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Samarovo</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(town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1934-with integration of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Uralskoy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oblast Ob-</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Irtyshskaya</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oblast was formed with the center in Tyumen;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was included in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Omskaya</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oblast;</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1944-Tyumenskaya oblast was formed in which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Khanty-Manseyskey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National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was included- the Decree of the Supreme Soviet of the USSR; </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1977-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Khanty-Manseyskey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National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got the status of autonomous;</a:t>
            </a:r>
          </a:p>
          <a:p>
            <a:pPr eaLnBrk="1" hangingPunct="1">
              <a:lnSpc>
                <a:spcPct val="80000"/>
              </a:lnSpc>
            </a:pP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1993- according to the Constitution of RF st.65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Khanty-Manseyskey</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Autonomous </a:t>
            </a:r>
            <a:r>
              <a:rPr lang="en-US" sz="3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3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got the  subject status of enjoying full rights;</a:t>
            </a:r>
            <a:endParaRPr lang="ru-RU" sz="37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 name="Picture 4" descr="C:\Documents and Settings\Тата\Рабочий стол\ХМАО-Югра\2"/>
          <p:cNvPicPr>
            <a:picLocks noChangeAspect="1" noChangeArrowheads="1"/>
          </p:cNvPicPr>
          <p:nvPr/>
        </p:nvPicPr>
        <p:blipFill>
          <a:blip r:embed="rId3"/>
          <a:srcRect/>
          <a:stretch>
            <a:fillRect/>
          </a:stretch>
        </p:blipFill>
        <p:spPr bwMode="auto">
          <a:xfrm>
            <a:off x="8077200" y="0"/>
            <a:ext cx="685800" cy="886968"/>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8337009" y="228600"/>
            <a:ext cx="685800" cy="886968"/>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6" name="Заголовок 5"/>
          <p:cNvSpPr>
            <a:spLocks noGrp="1"/>
          </p:cNvSpPr>
          <p:nvPr>
            <p:ph type="ctrTitle"/>
          </p:nvPr>
        </p:nvSpPr>
        <p:spPr>
          <a:xfrm>
            <a:off x="609600" y="228600"/>
            <a:ext cx="7772400" cy="761999"/>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i="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The main historical dates</a:t>
            </a:r>
            <a:endParaRPr lang="ru-RU" sz="4000" b="1" i="1" u="sng" spc="50" dirty="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28600" y="1143000"/>
            <a:ext cx="4343400" cy="5715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80000"/>
              </a:lnSpc>
            </a:pP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Many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russian</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people perceive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and “oil” as the synonym-</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is the main oil-bearing region of our country .</a:t>
            </a:r>
          </a:p>
          <a:p>
            <a:pPr eaLnBrk="1" hangingPunct="1">
              <a:lnSpc>
                <a:spcPct val="80000"/>
              </a:lnSpc>
            </a:pP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Availability  of oil and gas on the territory of our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was predicted by  Academician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I.M.Gubkin</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in 1934. Drilling of bearing wells started in 1951. On the 21-st of September 1953 geological prospecting wells in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Berezovo</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gave massive gusher, which changed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greately</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life of region and economy of the whole country.</a:t>
            </a:r>
            <a:endParaRPr lang="ru-RU"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eaLnBrk="1" hangingPunct="1">
              <a:lnSpc>
                <a:spcPct val="80000"/>
              </a:lnSpc>
            </a:pP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On the 25-th of September in 1959 near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Shaim</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region near town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Uray</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oil-bearing strata was founded, In 1960 25, April  -the first industrial oil was got from the well P-7. The first deposit of industrial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siberian</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oil was opened.</a:t>
            </a:r>
          </a:p>
          <a:p>
            <a:pPr eaLnBrk="1" hangingPunct="1">
              <a:lnSpc>
                <a:spcPct val="80000"/>
              </a:lnSpc>
            </a:pP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In 1965 </a:t>
            </a:r>
            <a:r>
              <a:rPr lang="en-US" sz="17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Samotlor</a:t>
            </a: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‘s deposit was opened, which is included in the first ten largest deposits in the world.</a:t>
            </a:r>
          </a:p>
          <a:p>
            <a:pPr eaLnBrk="1" hangingPunct="1">
              <a:lnSpc>
                <a:spcPct val="80000"/>
              </a:lnSpc>
            </a:pPr>
            <a:r>
              <a:rPr lang="en-US" sz="17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In 80-th the output of oil was a million  tons in a day.</a:t>
            </a:r>
          </a:p>
          <a:p>
            <a:pPr eaLnBrk="1" hangingPunct="1">
              <a:lnSpc>
                <a:spcPct val="80000"/>
              </a:lnSpc>
            </a:pPr>
            <a:endParaRPr lang="ru-RU" sz="1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nSpc>
                <a:spcPct val="80000"/>
              </a:lnSpc>
            </a:pPr>
            <a:endParaRPr lang="ru-RU" sz="1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3074" name="Picture 2" descr="F:\ХМАО-Югра\природа\542530.jpg"/>
          <p:cNvPicPr>
            <a:picLocks noChangeAspect="1" noChangeArrowheads="1"/>
          </p:cNvPicPr>
          <p:nvPr/>
        </p:nvPicPr>
        <p:blipFill>
          <a:blip r:embed="rId4"/>
          <a:srcRect/>
          <a:stretch>
            <a:fillRect/>
          </a:stretch>
        </p:blipFill>
        <p:spPr bwMode="auto">
          <a:xfrm>
            <a:off x="4572000" y="1752600"/>
            <a:ext cx="4386263" cy="4267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4724400" y="1447800"/>
            <a:ext cx="4419600" cy="5716016"/>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6" name="Заголовок 5"/>
          <p:cNvSpPr>
            <a:spLocks noGrp="1"/>
          </p:cNvSpPr>
          <p:nvPr>
            <p:ph type="ctrTitle"/>
          </p:nvPr>
        </p:nvSpPr>
        <p:spPr>
          <a:xfrm>
            <a:off x="609600" y="3048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81000" y="0"/>
            <a:ext cx="4419600" cy="6858000"/>
          </a:xfrm>
        </p:spPr>
        <p:txBody>
          <a:bodyPr>
            <a:normAutofit/>
          </a:bodyPr>
          <a:lstStyle/>
          <a:p>
            <a:endParaRPr lang="ru-RU"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4098" name="Picture 2" descr="C:\Documents and Settings\Тата\Рабочий стол\ХМАО-Югра\природа\map_xmao.jpg"/>
          <p:cNvPicPr>
            <a:picLocks noChangeAspect="1" noChangeArrowheads="1"/>
          </p:cNvPicPr>
          <p:nvPr/>
        </p:nvPicPr>
        <p:blipFill>
          <a:blip r:embed="rId4"/>
          <a:srcRect/>
          <a:stretch>
            <a:fillRect/>
          </a:stretch>
        </p:blipFill>
        <p:spPr bwMode="auto">
          <a:xfrm>
            <a:off x="1" y="0"/>
            <a:ext cx="9144000" cy="6858000"/>
          </a:xfrm>
          <a:prstGeom prst="rect">
            <a:avLst/>
          </a:prstGeom>
          <a:noFill/>
        </p:spPr>
      </p:pic>
      <p:sp>
        <p:nvSpPr>
          <p:cNvPr id="2" name="Стрелка влево 1"/>
          <p:cNvSpPr/>
          <p:nvPr/>
        </p:nvSpPr>
        <p:spPr>
          <a:xfrm rot="20107496">
            <a:off x="2608446" y="2039177"/>
            <a:ext cx="2758345" cy="242316"/>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2050" name="Picture 2" descr="F:\Новая папка\2"/>
          <p:cNvPicPr>
            <a:picLocks noChangeAspect="1" noChangeArrowheads="1"/>
          </p:cNvPicPr>
          <p:nvPr/>
        </p:nvPicPr>
        <p:blipFill>
          <a:blip r:embed="rId3"/>
          <a:srcRect/>
          <a:stretch>
            <a:fillRect/>
          </a:stretch>
        </p:blipFill>
        <p:spPr bwMode="auto">
          <a:xfrm>
            <a:off x="304800" y="762000"/>
            <a:ext cx="4495800" cy="5814568"/>
          </a:xfrm>
          <a:prstGeom prst="rect">
            <a:avLst/>
          </a:prstGeom>
          <a:noFill/>
        </p:spPr>
      </p:pic>
      <p:sp>
        <p:nvSpPr>
          <p:cNvPr id="6" name="Заголовок 5"/>
          <p:cNvSpPr>
            <a:spLocks noGrp="1"/>
          </p:cNvSpPr>
          <p:nvPr>
            <p:ph type="ctrTitle"/>
          </p:nvPr>
        </p:nvSpPr>
        <p:spPr>
          <a:xfrm>
            <a:off x="609600" y="228601"/>
            <a:ext cx="7772400" cy="914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i="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The Coat of Arms</a:t>
            </a:r>
            <a:endParaRPr lang="ru-RU" sz="4000" b="1" i="1" u="sng" spc="50" dirty="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029200" y="1219200"/>
            <a:ext cx="3886200" cy="5638800"/>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8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The Coat of Arms of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Autonomous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is a silver emblem located on foundations of two shields inserted one in other and reproducing  the bird  stylized symbol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"Кат </a:t>
            </a:r>
            <a:r>
              <a:rPr lang="ru-RU"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ухуп</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вой"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(two headed bird) (in the field of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splited</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azure (blue) and green shield. The outline of the shield is traced out with gold</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motto “YUGRA” is outlined with silver letters on the azure ribbon under the shield.</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34066" y="-533400"/>
            <a:ext cx="3352800" cy="3733800"/>
          </a:xfrm>
          <a:prstGeom prst="rect">
            <a:avLst/>
          </a:prstGeom>
          <a:noFill/>
          <a:ln>
            <a:noFill/>
          </a:ln>
        </p:spPr>
      </p:pic>
      <p:sp>
        <p:nvSpPr>
          <p:cNvPr id="6" name="Заголовок 5"/>
          <p:cNvSpPr>
            <a:spLocks noGrp="1"/>
          </p:cNvSpPr>
          <p:nvPr>
            <p:ph type="ctrTitle"/>
          </p:nvPr>
        </p:nvSpPr>
        <p:spPr>
          <a:xfrm>
            <a:off x="609600" y="3048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657600" y="609600"/>
            <a:ext cx="5105400" cy="59436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The territory of Autonomous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includes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16</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towns, </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52</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villages and countries. They are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Beloyarsky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Kogalym</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Langepas</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Megion</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Nefteyugansk</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Nizhnevartovsk,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Nyagan</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Pokachi</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Pyt-Yakh</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Raduzhny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Surgut,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Urai</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Yugorsk</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Beryozovo</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Kondinsky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Sovetsky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and others. Administrative center of our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is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08" y="3429000"/>
            <a:ext cx="2872291" cy="2743199"/>
          </a:xfrm>
          <a:prstGeom prst="rect">
            <a:avLst/>
          </a:prstGeom>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6781800" y="-228600"/>
            <a:ext cx="2362200" cy="2209800"/>
          </a:xfrm>
          <a:prstGeom prst="rect">
            <a:avLst/>
          </a:prstGeom>
          <a:noFill/>
          <a:ln>
            <a:noFill/>
          </a:ln>
        </p:spPr>
      </p:pic>
      <p:sp>
        <p:nvSpPr>
          <p:cNvPr id="6" name="Заголовок 5"/>
          <p:cNvSpPr>
            <a:spLocks noGrp="1"/>
          </p:cNvSpPr>
          <p:nvPr>
            <p:ph type="ctrTitle"/>
          </p:nvPr>
        </p:nvSpPr>
        <p:spPr>
          <a:xfrm>
            <a:off x="609600" y="3048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28600" y="152400"/>
            <a:ext cx="4572000" cy="64008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is situated in one natural zone-woodland. The main part of it is heavy marshy taiga. Among marsh and forests there are 25 thousand lakes. The largest rivers of Russia are  the Ob and the Irtysh, which flow  through our territory from the south to the north. The important tributaries of the Ob are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Vakh</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Agan</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theTromegan</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Bolshoy</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Ugan</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Lyamin</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Pim,the</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Bolshoy</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Salym</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Nazym</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North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Sosva</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Kazym</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tributaries of the Irtysh are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Konda</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and the </a:t>
            </a:r>
            <a:r>
              <a:rPr lang="en-US" sz="2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Sogom</a:t>
            </a:r>
            <a:endParaRPr lang="ru-RU"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 name="Picture 2" descr="C:\Documents and Settings\Тата\Рабочий стол\ХМАО-Югра\природа\3058.Tourism_most.jpg"/>
          <p:cNvPicPr>
            <a:picLocks noChangeAspect="1" noChangeArrowheads="1"/>
          </p:cNvPicPr>
          <p:nvPr/>
        </p:nvPicPr>
        <p:blipFill>
          <a:blip r:embed="rId4"/>
          <a:srcRect/>
          <a:stretch>
            <a:fillRect/>
          </a:stretch>
        </p:blipFill>
        <p:spPr bwMode="auto">
          <a:xfrm>
            <a:off x="4953000" y="1981200"/>
            <a:ext cx="4038600" cy="4648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6858000" y="0"/>
            <a:ext cx="2133600" cy="2209800"/>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6" name="Заголовок 5"/>
          <p:cNvSpPr>
            <a:spLocks noGrp="1"/>
          </p:cNvSpPr>
          <p:nvPr>
            <p:ph type="ctrTitle"/>
          </p:nvPr>
        </p:nvSpPr>
        <p:spPr>
          <a:xfrm>
            <a:off x="609600" y="3048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81000" y="381000"/>
            <a:ext cx="4343400" cy="6477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Our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is very large in size. Imagine yourself in a plane flying over its territory. You will see wonderful sights: blue lines of the rivers, blue mirrors of the lakes, green forests and hills. You will enjoy every minute of your flight.</a:t>
            </a: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Our land is remarkable for its wealth. There is coal, peat, oil, gas and wood. </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4" name="Picture 2" descr="F:\Новая папка\Пейзажи\PA030275.JPG"/>
          <p:cNvPicPr>
            <a:picLocks noChangeAspect="1" noChangeArrowheads="1"/>
          </p:cNvPicPr>
          <p:nvPr/>
        </p:nvPicPr>
        <p:blipFill>
          <a:blip r:embed="rId4" cstate="print"/>
          <a:srcRect/>
          <a:stretch>
            <a:fillRect/>
          </a:stretch>
        </p:blipFill>
        <p:spPr bwMode="auto">
          <a:xfrm>
            <a:off x="4830279" y="2173045"/>
            <a:ext cx="4182836" cy="44196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34962"/>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2819400" y="4195931"/>
            <a:ext cx="2895600" cy="2514600"/>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6" name="Заголовок 5"/>
          <p:cNvSpPr>
            <a:spLocks noGrp="1"/>
          </p:cNvSpPr>
          <p:nvPr>
            <p:ph type="ctrTitle"/>
          </p:nvPr>
        </p:nvSpPr>
        <p:spPr>
          <a:xfrm>
            <a:off x="609600" y="3048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228600" y="457200"/>
            <a:ext cx="4800600" cy="6400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The nature and peoples inhabiting our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are given the most important thing-faith. It is great faith that brings us together. It’s faith that makes us patient and understanding, the qualities which help us live and survive in the most hard times.</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050" name="Picture 2" descr="F:\ХМАО-Югра\природа\187590942.jpg"/>
          <p:cNvPicPr>
            <a:picLocks noChangeAspect="1" noChangeArrowheads="1"/>
          </p:cNvPicPr>
          <p:nvPr/>
        </p:nvPicPr>
        <p:blipFill>
          <a:blip r:embed="rId4"/>
          <a:srcRect/>
          <a:stretch>
            <a:fillRect/>
          </a:stretch>
        </p:blipFill>
        <p:spPr bwMode="auto">
          <a:xfrm>
            <a:off x="5181600" y="228600"/>
            <a:ext cx="3733800" cy="4267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6485590" y="4191000"/>
            <a:ext cx="2718847" cy="2667000"/>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6" name="Заголовок 5"/>
          <p:cNvSpPr>
            <a:spLocks noGrp="1"/>
          </p:cNvSpPr>
          <p:nvPr>
            <p:ph type="ctrTitle"/>
          </p:nvPr>
        </p:nvSpPr>
        <p:spPr>
          <a:xfrm>
            <a:off x="609600" y="3048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914400" y="685800"/>
            <a:ext cx="5105400" cy="5638800"/>
          </a:xfrm>
        </p:spPr>
        <p:txBody>
          <a:bodyPr>
            <a:normAutofit fontScale="70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The national property which makes us proud is its greatness: scientists, experts, famous philosophers, outstanding inventors, musicians, writers, artists.</a:t>
            </a:r>
            <a:endParaRPr lang="ru-RU"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endParaRPr lang="ru-RU"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 name="Рисунок 6"/>
          <p:cNvPicPr/>
          <p:nvPr/>
        </p:nvPicPr>
        <p:blipFill rotWithShape="1">
          <a:blip r:embed="rId4" cstate="print">
            <a:extLst>
              <a:ext uri="{28A0092B-C50C-407E-A947-70E740481C1C}">
                <a14:useLocalDpi xmlns:a14="http://schemas.microsoft.com/office/drawing/2010/main" val="0"/>
              </a:ext>
            </a:extLst>
          </a:blip>
          <a:srcRect l="6093" t="4780" b="13964"/>
          <a:stretch/>
        </p:blipFill>
        <p:spPr bwMode="auto">
          <a:xfrm>
            <a:off x="6096000" y="487680"/>
            <a:ext cx="2819400" cy="3017520"/>
          </a:xfrm>
          <a:prstGeom prst="rect">
            <a:avLst/>
          </a:prstGeom>
          <a:noFill/>
          <a:ln>
            <a:noFill/>
          </a:ln>
          <a:extLst>
            <a:ext uri="{53640926-AAD7-44D8-BBD7-CCE9431645EC}">
              <a14:shadowObscured xmlns:a14="http://schemas.microsoft.com/office/drawing/2010/main"/>
            </a:ext>
          </a:extLst>
        </p:spPr>
      </p:pic>
      <p:sp>
        <p:nvSpPr>
          <p:cNvPr id="2" name="Скругленный прямоугольник 1"/>
          <p:cNvSpPr/>
          <p:nvPr/>
        </p:nvSpPr>
        <p:spPr>
          <a:xfrm>
            <a:off x="6172200" y="3505200"/>
            <a:ext cx="27432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Гордиенко Августа Ивановна</a:t>
            </a:r>
            <a:endParaRPr lang="ru-RU" dirty="0"/>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8068" y="-13447"/>
            <a:ext cx="9144000" cy="6858000"/>
          </a:xfrm>
          <a:prstGeom prst="rect">
            <a:avLst/>
          </a:prstGeom>
          <a:noFill/>
        </p:spPr>
      </p:pic>
      <p:sp>
        <p:nvSpPr>
          <p:cNvPr id="6" name="Заголовок 5"/>
          <p:cNvSpPr>
            <a:spLocks noGrp="1"/>
          </p:cNvSpPr>
          <p:nvPr>
            <p:ph type="ctrTitle"/>
          </p:nvPr>
        </p:nvSpPr>
        <p:spPr>
          <a:xfrm>
            <a:off x="609600" y="304801"/>
            <a:ext cx="7772400" cy="1219200"/>
          </a:xfrm>
        </p:spPr>
        <p:txBody>
          <a:bodyPr/>
          <a:lstStyle/>
          <a:p>
            <a:r>
              <a:rPr lang="en-US" sz="6000" b="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OUR TOWN</a:t>
            </a:r>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609600" y="5410200"/>
            <a:ext cx="7696200" cy="14478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600" b="1" u="sng" spc="50" dirty="0" err="1"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Nyagan</a:t>
            </a:r>
            <a:endParaRPr lang="ru-RU" sz="6600" b="1" u="sng"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170" name="Picture 2" descr="C:\Documents and Settings\Тата\Мои документы\Новая папка\_20091119_1100767890.jpg"/>
          <p:cNvPicPr>
            <a:picLocks noChangeAspect="1" noChangeArrowheads="1"/>
          </p:cNvPicPr>
          <p:nvPr/>
        </p:nvPicPr>
        <p:blipFill>
          <a:blip r:embed="rId3"/>
          <a:srcRect/>
          <a:stretch>
            <a:fillRect/>
          </a:stretch>
        </p:blipFill>
        <p:spPr bwMode="auto">
          <a:xfrm>
            <a:off x="770068" y="1752600"/>
            <a:ext cx="3810000" cy="3810000"/>
          </a:xfrm>
          <a:prstGeom prst="rect">
            <a:avLst/>
          </a:prstGeom>
          <a:noFill/>
          <a:ln>
            <a:noFill/>
          </a:ln>
        </p:spPr>
      </p:pic>
      <p:pic>
        <p:nvPicPr>
          <p:cNvPr id="7173" name="Picture 5" descr="C:\Documents and Settings\Тата\Рабочий стол\ХМАО-Югра\города\гербы\нягань"/>
          <p:cNvPicPr>
            <a:picLocks noChangeAspect="1" noChangeArrowheads="1"/>
          </p:cNvPicPr>
          <p:nvPr/>
        </p:nvPicPr>
        <p:blipFill>
          <a:blip r:embed="rId4"/>
          <a:srcRect/>
          <a:stretch>
            <a:fillRect/>
          </a:stretch>
        </p:blipFill>
        <p:spPr bwMode="auto">
          <a:xfrm>
            <a:off x="7391400" y="228601"/>
            <a:ext cx="1314450" cy="2133599"/>
          </a:xfrm>
          <a:prstGeom prst="rect">
            <a:avLst/>
          </a:prstGeom>
          <a:noFill/>
        </p:spPr>
      </p:pic>
      <p:sp>
        <p:nvSpPr>
          <p:cNvPr id="2" name="Прямоугольник 1"/>
          <p:cNvSpPr/>
          <p:nvPr/>
        </p:nvSpPr>
        <p:spPr>
          <a:xfrm>
            <a:off x="4800600" y="2274838"/>
            <a:ext cx="4191000" cy="3170099"/>
          </a:xfrm>
          <a:prstGeom prst="rect">
            <a:avLst/>
          </a:prstGeom>
        </p:spPr>
        <p:txBody>
          <a:bodyPr wrap="square">
            <a:spAutoFit/>
          </a:bodyPr>
          <a:lstStyle/>
          <a:p>
            <a:pPr algn="ctr" eaLnBrk="1" hangingPunct="1"/>
            <a:r>
              <a:rPr lang="en-US" sz="20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The Coat of Arms is a green and azure shield symbolizing the beauty and plenty of natural riches and clear sky. In the </a:t>
            </a:r>
            <a:r>
              <a:rPr lang="en-US" sz="20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centre</a:t>
            </a:r>
            <a:r>
              <a:rPr lang="en-US" sz="20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of it there is a wood-grouse symbolizing wisdom, flourishing and prosperity. The red background with the elements of deer’s antlers says that </a:t>
            </a:r>
            <a:r>
              <a:rPr lang="en-US" sz="20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Nyagan</a:t>
            </a:r>
            <a:r>
              <a:rPr lang="en-US" sz="20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belongs to </a:t>
            </a:r>
            <a:r>
              <a:rPr lang="en-US" sz="20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Khanty</a:t>
            </a:r>
            <a:r>
              <a:rPr lang="en-US" sz="20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20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Manseysk</a:t>
            </a:r>
            <a:r>
              <a:rPr lang="en-US" sz="20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20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Okrug</a:t>
            </a:r>
            <a:r>
              <a:rPr lang="en-US" sz="20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endParaRPr lang="ru-RU" sz="20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12551"/>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tretch>
            <a:fillRect/>
          </a:stretch>
        </p:blipFill>
        <p:spPr bwMode="auto">
          <a:xfrm>
            <a:off x="4724400" y="2895600"/>
            <a:ext cx="4267200" cy="3962400"/>
          </a:xfrm>
          <a:prstGeom prst="rect">
            <a:avLst/>
          </a:prstGeom>
          <a:noFill/>
          <a:ln>
            <a:noFill/>
          </a:ln>
        </p:spPr>
      </p:pic>
      <p:sp>
        <p:nvSpPr>
          <p:cNvPr id="6" name="Заголовок 5"/>
          <p:cNvSpPr>
            <a:spLocks noGrp="1"/>
          </p:cNvSpPr>
          <p:nvPr>
            <p:ph type="ctrTitle"/>
          </p:nvPr>
        </p:nvSpPr>
        <p:spPr>
          <a:xfrm>
            <a:off x="4572000" y="304800"/>
            <a:ext cx="4343400" cy="3124200"/>
          </a:xfrm>
        </p:spPr>
        <p:txBody>
          <a:bodyPr>
            <a:noAutofit/>
          </a:bodyPr>
          <a:lstStyle/>
          <a:p>
            <a:r>
              <a:rPr lang="en-US" sz="4000" b="1" dirty="0" smtClean="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rPr>
              <a:t>How are you going to build your Future, you are the Citizen of your country?</a:t>
            </a:r>
            <a:endParaRPr lang="ru-RU" sz="4000" b="1" dirty="0">
              <a:ln w="17780" cmpd="sng">
                <a:solidFill>
                  <a:srgbClr val="FFFFFF"/>
                </a:solidFill>
                <a:prstDash val="solid"/>
                <a:miter lim="800000"/>
              </a:ln>
              <a:solidFill>
                <a:srgbClr val="C00000"/>
              </a:soli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pic>
        <p:nvPicPr>
          <p:cNvPr id="1027" name="Picture 3" descr="C:\Documents and Settings\Тата\Рабочий стол\115ff50956091904b48a45f6373.gif"/>
          <p:cNvPicPr>
            <a:picLocks noChangeAspect="1" noChangeArrowheads="1"/>
          </p:cNvPicPr>
          <p:nvPr/>
        </p:nvPicPr>
        <p:blipFill>
          <a:blip r:embed="rId4"/>
          <a:srcRect/>
          <a:stretch>
            <a:fillRect/>
          </a:stretch>
        </p:blipFill>
        <p:spPr bwMode="auto">
          <a:xfrm>
            <a:off x="27791" y="48410"/>
            <a:ext cx="4410075" cy="4038600"/>
          </a:xfrm>
          <a:prstGeom prst="rect">
            <a:avLst/>
          </a:prstGeom>
          <a:noFill/>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4267200"/>
            <a:ext cx="3402751" cy="2406673"/>
          </a:xfrm>
          <a:prstGeom prst="rect">
            <a:avLst/>
          </a:prstGeom>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8068" y="-13447"/>
            <a:ext cx="9144000" cy="6858000"/>
          </a:xfrm>
          <a:prstGeom prst="rect">
            <a:avLst/>
          </a:prstGeom>
          <a:noFill/>
        </p:spPr>
      </p:pic>
      <p:sp>
        <p:nvSpPr>
          <p:cNvPr id="6" name="Заголовок 5"/>
          <p:cNvSpPr>
            <a:spLocks noGrp="1"/>
          </p:cNvSpPr>
          <p:nvPr>
            <p:ph type="ctrTitle"/>
          </p:nvPr>
        </p:nvSpPr>
        <p:spPr>
          <a:xfrm>
            <a:off x="609600" y="304800"/>
            <a:ext cx="7772400" cy="1828799"/>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33400" y="223532"/>
            <a:ext cx="5486400" cy="6101068"/>
          </a:xfrm>
        </p:spPr>
        <p:txBody>
          <a:bodyPr>
            <a:normAutofit fontScale="550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The world learned of our town only in the 20-th century. In 1985 it was given the status of town, it is included in the </a:t>
            </a:r>
            <a:r>
              <a:rPr lang="en-US" sz="66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Khanty-Manseysk</a:t>
            </a:r>
            <a:r>
              <a:rPr lang="en-US"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66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Autonomus</a:t>
            </a:r>
            <a:r>
              <a:rPr lang="en-US"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66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Okrug</a:t>
            </a:r>
            <a:r>
              <a:rPr lang="en-US"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 </a:t>
            </a:r>
            <a:r>
              <a:rPr lang="en-US" sz="66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Yugra</a:t>
            </a:r>
            <a:r>
              <a:rPr lang="en-US"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Our town is located in western Siberia, and occupies an area of 816 km, or 94 ha. </a:t>
            </a:r>
            <a:r>
              <a:rPr lang="en-US" sz="66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Nyagan</a:t>
            </a:r>
            <a:r>
              <a:rPr lang="en-US"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is 300 km away from </a:t>
            </a:r>
            <a:r>
              <a:rPr lang="en-US" sz="66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Khanty</a:t>
            </a:r>
            <a:r>
              <a:rPr lang="en-US"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66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Manseysk</a:t>
            </a:r>
            <a:r>
              <a:rPr lang="en-US"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a:t>
            </a:r>
            <a:endParaRPr lang="ru-RU" sz="66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endParaRPr lang="ru-RU" sz="6600" dirty="0"/>
          </a:p>
          <a:p>
            <a:endParaRPr lang="ru-RU" sz="6600" b="1" u="sng"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173" name="Picture 5" descr="C:\Documents and Settings\Тата\Рабочий стол\ХМАО-Югра\города\гербы\нягань"/>
          <p:cNvPicPr>
            <a:picLocks noChangeAspect="1" noChangeArrowheads="1"/>
          </p:cNvPicPr>
          <p:nvPr/>
        </p:nvPicPr>
        <p:blipFill>
          <a:blip r:embed="rId3"/>
          <a:srcRect/>
          <a:stretch>
            <a:fillRect/>
          </a:stretch>
        </p:blipFill>
        <p:spPr bwMode="auto">
          <a:xfrm>
            <a:off x="7162800" y="223532"/>
            <a:ext cx="1695450" cy="1833868"/>
          </a:xfrm>
          <a:prstGeom prst="rect">
            <a:avLst/>
          </a:prstGeom>
          <a:noFill/>
        </p:spPr>
      </p:pic>
      <p:pic>
        <p:nvPicPr>
          <p:cNvPr id="9" name="Picture 3" descr="C:\Documents and Settings\Тата\Рабочий стол\Новая папка\_20091101_1010058165.jpg"/>
          <p:cNvPicPr>
            <a:picLocks noChangeAspect="1" noChangeArrowheads="1"/>
          </p:cNvPicPr>
          <p:nvPr/>
        </p:nvPicPr>
        <p:blipFill>
          <a:blip r:embed="rId4"/>
          <a:srcRect/>
          <a:stretch>
            <a:fillRect/>
          </a:stretch>
        </p:blipFill>
        <p:spPr bwMode="auto">
          <a:xfrm>
            <a:off x="6477000" y="2057400"/>
            <a:ext cx="2514600" cy="4752191"/>
          </a:xfrm>
          <a:prstGeom prst="rect">
            <a:avLst/>
          </a:prstGeom>
          <a:noFill/>
        </p:spPr>
      </p:pic>
    </p:spTree>
    <p:extLst>
      <p:ext uri="{BB962C8B-B14F-4D97-AF65-F5344CB8AC3E}">
        <p14:creationId xmlns:p14="http://schemas.microsoft.com/office/powerpoint/2010/main" val="3018282582"/>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8068" y="-13447"/>
            <a:ext cx="9144000" cy="6858000"/>
          </a:xfrm>
          <a:prstGeom prst="rect">
            <a:avLst/>
          </a:prstGeom>
          <a:noFill/>
        </p:spPr>
      </p:pic>
      <p:sp>
        <p:nvSpPr>
          <p:cNvPr id="6" name="Заголовок 5"/>
          <p:cNvSpPr>
            <a:spLocks noGrp="1"/>
          </p:cNvSpPr>
          <p:nvPr>
            <p:ph type="ctrTitle"/>
          </p:nvPr>
        </p:nvSpPr>
        <p:spPr>
          <a:xfrm>
            <a:off x="609600" y="304801"/>
            <a:ext cx="7772400" cy="1219200"/>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pic>
        <p:nvPicPr>
          <p:cNvPr id="7173" name="Picture 5" descr="C:\Documents and Settings\Тата\Рабочий стол\ХМАО-Югра\города\гербы\нягань"/>
          <p:cNvPicPr>
            <a:picLocks noChangeAspect="1" noChangeArrowheads="1"/>
          </p:cNvPicPr>
          <p:nvPr/>
        </p:nvPicPr>
        <p:blipFill>
          <a:blip r:embed="rId3"/>
          <a:srcRect/>
          <a:stretch>
            <a:fillRect/>
          </a:stretch>
        </p:blipFill>
        <p:spPr bwMode="auto">
          <a:xfrm>
            <a:off x="7162800" y="223532"/>
            <a:ext cx="1695450" cy="2138362"/>
          </a:xfrm>
          <a:prstGeom prst="rect">
            <a:avLst/>
          </a:prstGeom>
          <a:noFill/>
        </p:spPr>
      </p:pic>
      <p:sp>
        <p:nvSpPr>
          <p:cNvPr id="2" name="Подзаголовок 1"/>
          <p:cNvSpPr>
            <a:spLocks noGrp="1"/>
          </p:cNvSpPr>
          <p:nvPr>
            <p:ph type="subTitle" idx="1"/>
          </p:nvPr>
        </p:nvSpPr>
        <p:spPr>
          <a:xfrm>
            <a:off x="381000" y="838200"/>
            <a:ext cx="5486400" cy="5410200"/>
          </a:xfrm>
        </p:spPr>
        <p:txBody>
          <a:bodyPr>
            <a:normAutofit/>
          </a:bodyPr>
          <a:lstStyle/>
          <a:p>
            <a:pPr algn="ctr">
              <a:lnSpc>
                <a:spcPct val="90000"/>
              </a:lnSpc>
            </a:pP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The origin of the town’s name comes from the river </a:t>
            </a: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Nyakh</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Ugan</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Nyakh</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in the translation of </a:t>
            </a: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Khantys</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language is “smile”.</a:t>
            </a:r>
          </a:p>
          <a:p>
            <a:pPr algn="ctr">
              <a:lnSpc>
                <a:spcPct val="90000"/>
              </a:lnSpc>
            </a:pP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The population of </a:t>
            </a: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Nyagan</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is about 59 thousand people. It is inhabited by various ethnic groups: Russians, Ukrainians, Tatars, </a:t>
            </a: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Khantys</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Moldavians, </a:t>
            </a: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Bashkirs</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Uzbeks and others. But the first settlements in this place were </a:t>
            </a: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Khaymasovs</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endParaRPr lang="ru-RU"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endParaRPr lang="ru-RU" dirty="0"/>
          </a:p>
        </p:txBody>
      </p:sp>
      <p:pic>
        <p:nvPicPr>
          <p:cNvPr id="7" name="Picture 2" descr="C:\Documents and Settings\Тата\Рабочий стол\Новая папка\_20091119_1100767890.jpg"/>
          <p:cNvPicPr>
            <a:picLocks noChangeAspect="1" noChangeArrowheads="1"/>
          </p:cNvPicPr>
          <p:nvPr/>
        </p:nvPicPr>
        <p:blipFill>
          <a:blip r:embed="rId4"/>
          <a:srcRect/>
          <a:stretch>
            <a:fillRect/>
          </a:stretch>
        </p:blipFill>
        <p:spPr bwMode="auto">
          <a:xfrm>
            <a:off x="6096000" y="2743200"/>
            <a:ext cx="2895600" cy="3810000"/>
          </a:xfrm>
          <a:prstGeom prst="rect">
            <a:avLst/>
          </a:prstGeom>
          <a:noFill/>
        </p:spPr>
      </p:pic>
    </p:spTree>
    <p:extLst>
      <p:ext uri="{BB962C8B-B14F-4D97-AF65-F5344CB8AC3E}">
        <p14:creationId xmlns:p14="http://schemas.microsoft.com/office/powerpoint/2010/main" val="218470910"/>
      </p:ext>
    </p:extLst>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kult"/>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7890" name="Rectangle 2"/>
          <p:cNvSpPr>
            <a:spLocks noGrp="1"/>
          </p:cNvSpPr>
          <p:nvPr>
            <p:ph type="title" idx="4294967295"/>
          </p:nvPr>
        </p:nvSpPr>
        <p:spPr bwMode="auto">
          <a:noFill/>
        </p:spPr>
        <p:txBody>
          <a:bodyPr wrap="square" lIns="91440" tIns="45720" rIns="91440" bIns="45720" numCol="1" anchorCtr="0" compatLnSpc="1">
            <a:prstTxWarp prst="textTriangle">
              <a:avLst/>
            </a:prstTxWarp>
            <a:normAutofit fontScale="90000"/>
          </a:bodyPr>
          <a:lstStyle/>
          <a:p>
            <a:pPr algn="ctr" eaLnBrk="1" hangingPunct="1"/>
            <a:r>
              <a:rPr lang="en-US" b="1" cap="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People bring fame to our town</a:t>
            </a:r>
            <a:endParaRPr lang="ru-RU" b="1" cap="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7891" name="Rectangle 3"/>
          <p:cNvSpPr>
            <a:spLocks noGrp="1"/>
          </p:cNvSpPr>
          <p:nvPr>
            <p:ph type="body" idx="4294967295"/>
          </p:nvPr>
        </p:nvSpPr>
        <p:spPr/>
        <p:txBody>
          <a:bodyPr/>
          <a:lstStyle/>
          <a:p>
            <a:pPr eaLnBrk="1" hangingPunct="1"/>
            <a:endParaRPr lang="ru-RU" dirty="0" smtClean="0"/>
          </a:p>
        </p:txBody>
      </p:sp>
    </p:spTree>
    <p:extLst>
      <p:ext uri="{BB962C8B-B14F-4D97-AF65-F5344CB8AC3E}">
        <p14:creationId xmlns:p14="http://schemas.microsoft.com/office/powerpoint/2010/main" val="2818875715"/>
      </p:ext>
    </p:extLst>
  </p:cSld>
  <p:clrMapOvr>
    <a:masterClrMapping/>
  </p:clrMapOvr>
  <p:transition>
    <p:newsfla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1508608953.jpg"/>
          <p:cNvPicPr>
            <a:picLocks noChangeAspect="1"/>
          </p:cNvPicPr>
          <p:nvPr/>
        </p:nvPicPr>
        <p:blipFill>
          <a:blip r:embed="rId2"/>
          <a:srcRect l="10156" t="19340" r="19531" b="28773"/>
          <a:stretch>
            <a:fillRect/>
          </a:stretch>
        </p:blipFill>
        <p:spPr>
          <a:xfrm>
            <a:off x="2714580" y="0"/>
            <a:ext cx="6429420" cy="3643314"/>
          </a:xfrm>
          <a:prstGeom prst="rect">
            <a:avLst/>
          </a:prstGeom>
        </p:spPr>
      </p:pic>
      <p:pic>
        <p:nvPicPr>
          <p:cNvPr id="10" name="Рисунок 9" descr="1509902882.jpg"/>
          <p:cNvPicPr>
            <a:picLocks noChangeAspect="1"/>
          </p:cNvPicPr>
          <p:nvPr/>
        </p:nvPicPr>
        <p:blipFill>
          <a:blip r:embed="rId3"/>
          <a:srcRect l="16152" t="23282" r="62385" b="20629"/>
          <a:stretch>
            <a:fillRect/>
          </a:stretch>
        </p:blipFill>
        <p:spPr>
          <a:xfrm>
            <a:off x="2714612" y="0"/>
            <a:ext cx="2214578" cy="3643314"/>
          </a:xfrm>
          <a:prstGeom prst="rect">
            <a:avLst/>
          </a:prstGeom>
        </p:spPr>
      </p:pic>
      <p:pic>
        <p:nvPicPr>
          <p:cNvPr id="6" name="Рисунок 5" descr="Image-1 (2).png"/>
          <p:cNvPicPr/>
          <p:nvPr/>
        </p:nvPicPr>
        <p:blipFill>
          <a:blip r:embed="rId4"/>
          <a:stretch>
            <a:fillRect/>
          </a:stretch>
        </p:blipFill>
        <p:spPr>
          <a:xfrm>
            <a:off x="6096000" y="3429000"/>
            <a:ext cx="2819400" cy="2895600"/>
          </a:xfrm>
          <a:prstGeom prst="rect">
            <a:avLst/>
          </a:prstGeom>
        </p:spPr>
      </p:pic>
      <p:pic>
        <p:nvPicPr>
          <p:cNvPr id="7" name="Рисунок 6" descr="image-27-11-19-02-47.jpeg"/>
          <p:cNvPicPr/>
          <p:nvPr/>
        </p:nvPicPr>
        <p:blipFill>
          <a:blip r:embed="rId5" cstate="print"/>
          <a:srcRect l="9460" t="42308" r="16782"/>
          <a:stretch>
            <a:fillRect/>
          </a:stretch>
        </p:blipFill>
        <p:spPr>
          <a:xfrm rot="20869472">
            <a:off x="1714500" y="4072666"/>
            <a:ext cx="4381500" cy="2286000"/>
          </a:xfrm>
          <a:prstGeom prst="rect">
            <a:avLst/>
          </a:prstGeom>
        </p:spPr>
      </p:pic>
      <p:pic>
        <p:nvPicPr>
          <p:cNvPr id="8" name="Рисунок 7" descr="Image-1.png"/>
          <p:cNvPicPr/>
          <p:nvPr/>
        </p:nvPicPr>
        <p:blipFill>
          <a:blip r:embed="rId6"/>
          <a:stretch>
            <a:fillRect/>
          </a:stretch>
        </p:blipFill>
        <p:spPr>
          <a:xfrm rot="1262600">
            <a:off x="507008" y="407811"/>
            <a:ext cx="2708910" cy="1629410"/>
          </a:xfrm>
          <a:prstGeom prst="rect">
            <a:avLst/>
          </a:prstGeom>
        </p:spPr>
      </p:pic>
      <p:pic>
        <p:nvPicPr>
          <p:cNvPr id="11" name="Рисунок 10" descr="Image-1 (1).jpg"/>
          <p:cNvPicPr/>
          <p:nvPr/>
        </p:nvPicPr>
        <p:blipFill>
          <a:blip r:embed="rId7"/>
          <a:srcRect t="10329"/>
          <a:stretch>
            <a:fillRect/>
          </a:stretch>
        </p:blipFill>
        <p:spPr>
          <a:xfrm>
            <a:off x="304800" y="2272441"/>
            <a:ext cx="2895600" cy="1918559"/>
          </a:xfrm>
          <a:prstGeom prst="rect">
            <a:avLst/>
          </a:prstGeom>
        </p:spPr>
      </p:pic>
      <p:pic>
        <p:nvPicPr>
          <p:cNvPr id="12" name="Picture 5" descr="C:\Documents and Settings\Тата\Рабочий стол\ХМАО-Югра\города\гербы\нягань"/>
          <p:cNvPicPr>
            <a:picLocks noChangeAspect="1" noChangeArrowheads="1"/>
          </p:cNvPicPr>
          <p:nvPr/>
        </p:nvPicPr>
        <p:blipFill>
          <a:blip r:embed="rId8"/>
          <a:srcRect/>
          <a:stretch>
            <a:fillRect/>
          </a:stretch>
        </p:blipFill>
        <p:spPr bwMode="auto">
          <a:xfrm>
            <a:off x="57150" y="4719638"/>
            <a:ext cx="1695450" cy="2138362"/>
          </a:xfrm>
          <a:prstGeom prst="rect">
            <a:avLst/>
          </a:prstGeom>
          <a:noFill/>
        </p:spPr>
      </p:pic>
    </p:spTree>
    <p:extLst>
      <p:ext uri="{BB962C8B-B14F-4D97-AF65-F5344CB8AC3E}">
        <p14:creationId xmlns:p14="http://schemas.microsoft.com/office/powerpoint/2010/main" val="9810245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sp>
        <p:nvSpPr>
          <p:cNvPr id="6" name="Заголовок 5"/>
          <p:cNvSpPr>
            <a:spLocks noGrp="1"/>
          </p:cNvSpPr>
          <p:nvPr>
            <p:ph type="ctrTitle"/>
          </p:nvPr>
        </p:nvSpPr>
        <p:spPr>
          <a:xfrm>
            <a:off x="609600" y="304800"/>
            <a:ext cx="7772400" cy="1470025"/>
          </a:xfrm>
        </p:spPr>
        <p:txBody>
          <a:bodyPr>
            <a:normAutofit/>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81000" y="304799"/>
            <a:ext cx="8305800" cy="5336381"/>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80000"/>
              </a:lnSpc>
            </a:pPr>
            <a:r>
              <a:rPr lang="en-US" sz="24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We can enjoy the most beautiful view of the town from plane. </a:t>
            </a:r>
            <a:r>
              <a:rPr lang="en-US" sz="24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Nyagan</a:t>
            </a:r>
            <a:r>
              <a:rPr lang="en-US" sz="24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is a pleasure to walk around too. The heart of the city is the Square in the third district. The Square is the place where different meetings, festivals and demonstrations take place. It is the </a:t>
            </a:r>
            <a:r>
              <a:rPr lang="en-US" sz="24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favourite</a:t>
            </a:r>
            <a:r>
              <a:rPr lang="en-US" sz="24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place of rest for the citizens of </a:t>
            </a:r>
            <a:r>
              <a:rPr lang="en-US" sz="24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Nyagan</a:t>
            </a:r>
            <a:r>
              <a:rPr lang="en-US" sz="24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On the left of the Square is the park with the Monument of </a:t>
            </a:r>
            <a:r>
              <a:rPr lang="en-US" sz="24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Georgey</a:t>
            </a:r>
            <a:r>
              <a:rPr lang="en-US" sz="24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t>
            </a:r>
            <a:r>
              <a:rPr lang="en-US" sz="24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Pobedonosets</a:t>
            </a:r>
            <a:r>
              <a:rPr lang="en-US" sz="24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and the Monument to the Heroes of World II. The eternal flame leaves nobody indifferent. Citizens, guests and tourists come here to pay tribute to those who died at the front during the war. On the right of the Square we can see the Museum. The Museum is a place to enjoy paintings by local artists. Each year many exhibitions from other parts of Russia are arranged there. There is the Temple of Saint Alexey and the Mosque in our town. You can see small monuments “The girl with a Dove”, “Oilmen” and “Caretaker and Plumber”. You can visit the Cultural Centre of Small Siberian People. The local Musical Drama Theatre welcomes a great number of spectators every year. They enjoy the performances of the local companies as well as those of touring companies  from Moscow, </a:t>
            </a:r>
            <a:r>
              <a:rPr lang="en-US" sz="2400"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Ekaterinburg</a:t>
            </a:r>
            <a:r>
              <a:rPr lang="en-US" sz="24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Novosibirsk. </a:t>
            </a:r>
            <a:endParaRPr lang="ru-RU" sz="2400"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lnSpc>
                <a:spcPct val="80000"/>
              </a:lnSpc>
            </a:pPr>
            <a:endParaRPr lang="ru-RU" sz="2400" b="1" spc="50" dirty="0">
              <a:ln w="11430"/>
              <a:solidFill>
                <a:srgbClr val="C0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7" name="Picture 5" descr="C:\Documents and Settings\Тата\Рабочий стол\ХМАО-Югра\города\гербы\нягань"/>
          <p:cNvPicPr>
            <a:picLocks noChangeAspect="1" noChangeArrowheads="1"/>
          </p:cNvPicPr>
          <p:nvPr/>
        </p:nvPicPr>
        <p:blipFill>
          <a:blip r:embed="rId3"/>
          <a:srcRect/>
          <a:stretch>
            <a:fillRect/>
          </a:stretch>
        </p:blipFill>
        <p:spPr bwMode="auto">
          <a:xfrm>
            <a:off x="8305800" y="1447800"/>
            <a:ext cx="686733" cy="766762"/>
          </a:xfrm>
          <a:prstGeom prst="rect">
            <a:avLst/>
          </a:prstGeom>
          <a:noFill/>
        </p:spPr>
      </p:pic>
    </p:spTree>
    <p:extLst>
      <p:ext uri="{BB962C8B-B14F-4D97-AF65-F5344CB8AC3E}">
        <p14:creationId xmlns:p14="http://schemas.microsoft.com/office/powerpoint/2010/main" val="2485443618"/>
      </p:ext>
    </p:extLst>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sp>
        <p:nvSpPr>
          <p:cNvPr id="6" name="Заголовок 5"/>
          <p:cNvSpPr>
            <a:spLocks noGrp="1"/>
          </p:cNvSpPr>
          <p:nvPr>
            <p:ph type="ctrTitle"/>
          </p:nvPr>
        </p:nvSpPr>
        <p:spPr>
          <a:xfrm>
            <a:off x="609600" y="304800"/>
            <a:ext cx="7772400" cy="1470025"/>
          </a:xfrm>
        </p:spPr>
        <p:txBody>
          <a:bodyPr>
            <a:normAutofit/>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295400" y="381000"/>
            <a:ext cx="6477000" cy="28956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74320" lvl="0" indent="-274320">
              <a:buClr>
                <a:srgbClr val="6076B4"/>
              </a:buClr>
            </a:pPr>
            <a:endParaRPr lang="en-US" sz="2000" b="1" dirty="0">
              <a:solidFill>
                <a:srgbClr val="2F5897"/>
              </a:solidFill>
              <a:latin typeface="Times New Roman" pitchFamily="18" charset="0"/>
              <a:cs typeface="Times New Roman" pitchFamily="18" charset="0"/>
            </a:endParaRPr>
          </a:p>
          <a:p>
            <a:pPr>
              <a:lnSpc>
                <a:spcPct val="80000"/>
              </a:lnSpc>
            </a:pPr>
            <a:r>
              <a:rPr lang="en-US" b="1" dirty="0" err="1">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Nyagan</a:t>
            </a:r>
            <a:r>
              <a:rPr lang="en-US"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rPr>
              <a:t> is a taiga town. Forests cover its territory.  The climate is cold. Winters are cold and long; they usually begin in October and last until April. Cold temperatures of -40 0C are common in our region, but the heat of +30 0 C occurs in July.</a:t>
            </a:r>
            <a:endParaRPr lang="ru-RU" b="1" dirty="0">
              <a:ln w="1905"/>
              <a:solidFill>
                <a:srgbClr val="C00000"/>
              </a:solidFill>
              <a:effectLst>
                <a:innerShdw blurRad="69850" dist="43180" dir="5400000">
                  <a:srgbClr val="000000">
                    <a:alpha val="65000"/>
                  </a:srgbClr>
                </a:innerShdw>
              </a:effectLst>
              <a:latin typeface="Times New Roman" pitchFamily="18" charset="0"/>
              <a:cs typeface="Times New Roman" pitchFamily="18" charset="0"/>
            </a:endParaRPr>
          </a:p>
          <a:p>
            <a:pPr>
              <a:lnSpc>
                <a:spcPct val="80000"/>
              </a:lnSpc>
            </a:pP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9" name="Picture 5" descr="C:\Documents and Settings\Тата\Рабочий стол\ХМАО-Югра\города\гербы\нягань"/>
          <p:cNvPicPr>
            <a:picLocks noChangeAspect="1" noChangeArrowheads="1"/>
          </p:cNvPicPr>
          <p:nvPr/>
        </p:nvPicPr>
        <p:blipFill>
          <a:blip r:embed="rId3"/>
          <a:srcRect/>
          <a:stretch>
            <a:fillRect/>
          </a:stretch>
        </p:blipFill>
        <p:spPr bwMode="auto">
          <a:xfrm>
            <a:off x="7772400" y="223532"/>
            <a:ext cx="1085850" cy="1605268"/>
          </a:xfrm>
          <a:prstGeom prst="rect">
            <a:avLst/>
          </a:prstGeom>
          <a:noFill/>
        </p:spPr>
      </p:pic>
      <p:pic>
        <p:nvPicPr>
          <p:cNvPr id="10" name="Picture 2" descr="F:\Новая папка\природа\799.jpg"/>
          <p:cNvPicPr>
            <a:picLocks noChangeAspect="1" noChangeArrowheads="1"/>
          </p:cNvPicPr>
          <p:nvPr/>
        </p:nvPicPr>
        <p:blipFill>
          <a:blip r:embed="rId4"/>
          <a:srcRect/>
          <a:stretch>
            <a:fillRect/>
          </a:stretch>
        </p:blipFill>
        <p:spPr bwMode="auto">
          <a:xfrm>
            <a:off x="533400" y="3276600"/>
            <a:ext cx="8229600" cy="3429000"/>
          </a:xfrm>
          <a:prstGeom prst="rect">
            <a:avLst/>
          </a:prstGeom>
          <a:noFill/>
        </p:spPr>
      </p:pic>
    </p:spTree>
    <p:extLst>
      <p:ext uri="{BB962C8B-B14F-4D97-AF65-F5344CB8AC3E}">
        <p14:creationId xmlns:p14="http://schemas.microsoft.com/office/powerpoint/2010/main" val="2485443618"/>
      </p:ext>
    </p:extLst>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hlinkClick r:id="rId2" action="ppaction://hlinkfile"/>
          </p:cNvPr>
          <p:cNvPicPr>
            <a:picLocks noChangeAspect="1" noChangeArrowheads="1"/>
          </p:cNvPicPr>
          <p:nvPr/>
        </p:nvPicPr>
        <p:blipFill>
          <a:blip r:embed="rId3"/>
          <a:srcRect l="20315" t="18554" r="21486" b="8600"/>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3981538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489" t="21111" r="23302" b="7889"/>
          <a:stretch/>
        </p:blipFill>
        <p:spPr bwMode="auto">
          <a:xfrm>
            <a:off x="-76200" y="28600"/>
            <a:ext cx="9220200" cy="4032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626" t="31889" r="23499" b="20333"/>
          <a:stretch/>
        </p:blipFill>
        <p:spPr bwMode="auto">
          <a:xfrm>
            <a:off x="-76200" y="4061046"/>
            <a:ext cx="9220200" cy="269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406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0"/>
            <a:ext cx="8153400" cy="2209800"/>
          </a:xfrm>
        </p:spPr>
        <p:txBody>
          <a:bodyPr/>
          <a:lstStyle/>
          <a:p>
            <a:r>
              <a:rPr lang="ru-RU" dirty="0" smtClean="0">
                <a:solidFill>
                  <a:srgbClr val="C00000"/>
                </a:solidFill>
              </a:rPr>
              <a:t>                            </a:t>
            </a:r>
            <a:r>
              <a:rPr lang="en-US" dirty="0" smtClean="0">
                <a:solidFill>
                  <a:srgbClr val="C00000"/>
                </a:solidFill>
              </a:rPr>
              <a:t>Life </a:t>
            </a:r>
            <a:r>
              <a:rPr lang="en-US" dirty="0" smtClean="0"/>
              <a:t>is</a:t>
            </a:r>
            <a:r>
              <a:rPr lang="en-US" dirty="0" smtClean="0">
                <a:solidFill>
                  <a:srgbClr val="C00000"/>
                </a:solidFill>
              </a:rPr>
              <a:t> </a:t>
            </a:r>
            <a:r>
              <a:rPr lang="en-US" dirty="0" smtClean="0"/>
              <a:t>a</a:t>
            </a:r>
            <a:r>
              <a:rPr lang="en-US" dirty="0" smtClean="0">
                <a:solidFill>
                  <a:srgbClr val="C00000"/>
                </a:solidFill>
              </a:rPr>
              <a:t> </a:t>
            </a:r>
            <a:r>
              <a:rPr lang="en-US" dirty="0" smtClean="0">
                <a:solidFill>
                  <a:srgbClr val="FF0000"/>
                </a:solidFill>
              </a:rPr>
              <a:t>M</a:t>
            </a:r>
            <a:r>
              <a:rPr lang="en-US" dirty="0" smtClean="0">
                <a:solidFill>
                  <a:srgbClr val="FFC000"/>
                </a:solidFill>
              </a:rPr>
              <a:t>i</a:t>
            </a:r>
            <a:r>
              <a:rPr lang="en-US" dirty="0" smtClean="0">
                <a:solidFill>
                  <a:srgbClr val="FFFF00"/>
                </a:solidFill>
              </a:rPr>
              <a:t>r</a:t>
            </a:r>
            <a:r>
              <a:rPr lang="en-US" dirty="0" smtClean="0">
                <a:solidFill>
                  <a:srgbClr val="00B050"/>
                </a:solidFill>
              </a:rPr>
              <a:t>a</a:t>
            </a:r>
            <a:r>
              <a:rPr lang="en-US" dirty="0" smtClean="0">
                <a:solidFill>
                  <a:srgbClr val="0070C0"/>
                </a:solidFill>
              </a:rPr>
              <a:t>c</a:t>
            </a:r>
            <a:r>
              <a:rPr lang="en-US" dirty="0" smtClean="0">
                <a:solidFill>
                  <a:srgbClr val="7030A0"/>
                </a:solidFill>
              </a:rPr>
              <a:t>l</a:t>
            </a:r>
            <a:r>
              <a:rPr lang="en-US" dirty="0" smtClean="0">
                <a:solidFill>
                  <a:srgbClr val="C00000"/>
                </a:solidFill>
              </a:rPr>
              <a:t>e</a:t>
            </a:r>
            <a:endParaRPr lang="ru-RU" dirty="0">
              <a:solidFill>
                <a:srgbClr val="C00000"/>
              </a:solidFill>
            </a:endParaRPr>
          </a:p>
        </p:txBody>
      </p:sp>
      <p:sp>
        <p:nvSpPr>
          <p:cNvPr id="3" name="Содержимое 2"/>
          <p:cNvSpPr>
            <a:spLocks noGrp="1"/>
          </p:cNvSpPr>
          <p:nvPr>
            <p:ph idx="1"/>
          </p:nvPr>
        </p:nvSpPr>
        <p:spPr>
          <a:xfrm>
            <a:off x="457200" y="0"/>
            <a:ext cx="8229600" cy="6741368"/>
          </a:xfrm>
        </p:spPr>
        <p:txBody>
          <a:bodyPr>
            <a:normAutofit/>
          </a:bodyPr>
          <a:lstStyle/>
          <a:p>
            <a:pPr>
              <a:buNone/>
            </a:pPr>
            <a:r>
              <a:rPr lang="en-US" sz="2000" b="1" dirty="0" smtClean="0">
                <a:latin typeface="Times New Roman" pitchFamily="18" charset="0"/>
                <a:cs typeface="Times New Roman" pitchFamily="18" charset="0"/>
              </a:rPr>
              <a:t>From children through to adulthood</a:t>
            </a:r>
          </a:p>
          <a:p>
            <a:pPr>
              <a:buNone/>
            </a:pPr>
            <a:r>
              <a:rPr lang="en-US" sz="2000" b="1" dirty="0" smtClean="0">
                <a:latin typeface="Times New Roman" pitchFamily="18" charset="0"/>
                <a:cs typeface="Times New Roman" pitchFamily="18" charset="0"/>
              </a:rPr>
              <a:t>We change at every turn</a:t>
            </a:r>
          </a:p>
          <a:p>
            <a:pPr>
              <a:buNone/>
            </a:pPr>
            <a:r>
              <a:rPr lang="en-US" sz="2000" b="1" dirty="0" smtClean="0">
                <a:latin typeface="Times New Roman" pitchFamily="18" charset="0"/>
                <a:cs typeface="Times New Roman" pitchFamily="18" charset="0"/>
              </a:rPr>
              <a:t>As life brings opportunities</a:t>
            </a:r>
          </a:p>
          <a:p>
            <a:pPr>
              <a:buNone/>
            </a:pPr>
            <a:r>
              <a:rPr lang="en-US" sz="2000" b="1" dirty="0" smtClean="0">
                <a:latin typeface="Times New Roman" pitchFamily="18" charset="0"/>
                <a:cs typeface="Times New Roman" pitchFamily="18" charset="0"/>
              </a:rPr>
              <a:t>And lessons we can learn</a:t>
            </a:r>
          </a:p>
          <a:p>
            <a:pPr>
              <a:buNone/>
            </a:pPr>
            <a:r>
              <a:rPr lang="en-US" sz="2000" b="1" i="1" dirty="0" smtClean="0">
                <a:latin typeface="Times New Roman" pitchFamily="18" charset="0"/>
                <a:cs typeface="Times New Roman" pitchFamily="18" charset="0"/>
              </a:rPr>
              <a:t>Life truly is a miracle</a:t>
            </a:r>
          </a:p>
          <a:p>
            <a:pPr>
              <a:buNone/>
            </a:pPr>
            <a:r>
              <a:rPr lang="en-US" sz="2000" b="1" i="1" dirty="0" smtClean="0">
                <a:latin typeface="Times New Roman" pitchFamily="18" charset="0"/>
                <a:cs typeface="Times New Roman" pitchFamily="18" charset="0"/>
              </a:rPr>
              <a:t>We’re changing day to day</a:t>
            </a:r>
          </a:p>
          <a:p>
            <a:pPr>
              <a:buNone/>
            </a:pPr>
            <a:r>
              <a:rPr lang="en-US" sz="2000" b="1" i="1" dirty="0" smtClean="0">
                <a:latin typeface="Times New Roman" pitchFamily="18" charset="0"/>
                <a:cs typeface="Times New Roman" pitchFamily="18" charset="0"/>
              </a:rPr>
              <a:t>Our looks, our personalities</a:t>
            </a:r>
          </a:p>
          <a:p>
            <a:pPr>
              <a:buNone/>
            </a:pPr>
            <a:r>
              <a:rPr lang="en-US" sz="2000" b="1" i="1" dirty="0" smtClean="0">
                <a:latin typeface="Times New Roman" pitchFamily="18" charset="0"/>
                <a:cs typeface="Times New Roman" pitchFamily="18" charset="0"/>
              </a:rPr>
              <a:t>The things we do and say</a:t>
            </a:r>
          </a:p>
          <a:p>
            <a:pPr>
              <a:buNone/>
            </a:pPr>
            <a:r>
              <a:rPr lang="en-US" sz="2000" b="1" i="1" dirty="0" smtClean="0">
                <a:latin typeface="Times New Roman" pitchFamily="18" charset="0"/>
                <a:cs typeface="Times New Roman" pitchFamily="18" charset="0"/>
              </a:rPr>
              <a:t>We change the way we speak and act</a:t>
            </a:r>
          </a:p>
          <a:p>
            <a:pPr>
              <a:buNone/>
            </a:pPr>
            <a:r>
              <a:rPr lang="en-US" sz="2000" b="1" i="1" dirty="0" smtClean="0">
                <a:latin typeface="Times New Roman" pitchFamily="18" charset="0"/>
                <a:cs typeface="Times New Roman" pitchFamily="18" charset="0"/>
              </a:rPr>
              <a:t>The way we think and feel</a:t>
            </a:r>
          </a:p>
          <a:p>
            <a:pPr>
              <a:buNone/>
            </a:pPr>
            <a:r>
              <a:rPr lang="en-US" sz="2000" b="1" i="1" dirty="0" smtClean="0">
                <a:latin typeface="Times New Roman" pitchFamily="18" charset="0"/>
                <a:cs typeface="Times New Roman" pitchFamily="18" charset="0"/>
              </a:rPr>
              <a:t>As we move through life’s cycle</a:t>
            </a:r>
          </a:p>
          <a:p>
            <a:pPr>
              <a:buNone/>
            </a:pPr>
            <a:r>
              <a:rPr lang="en-US" sz="2000" b="1" i="1" dirty="0" smtClean="0">
                <a:latin typeface="Times New Roman" pitchFamily="18" charset="0"/>
                <a:cs typeface="Times New Roman" pitchFamily="18" charset="0"/>
              </a:rPr>
              <a:t>On that ever-spinning wheel!</a:t>
            </a:r>
          </a:p>
          <a:p>
            <a:pPr>
              <a:buNone/>
            </a:pPr>
            <a:r>
              <a:rPr lang="en-US" sz="2000" b="1" dirty="0" smtClean="0">
                <a:latin typeface="Times New Roman" pitchFamily="18" charset="0"/>
                <a:cs typeface="Times New Roman" pitchFamily="18" charset="0"/>
              </a:rPr>
              <a:t>We have a fresh start every day</a:t>
            </a:r>
          </a:p>
          <a:p>
            <a:pPr>
              <a:buNone/>
            </a:pPr>
            <a:r>
              <a:rPr lang="en-US" sz="2000" b="1" dirty="0" smtClean="0">
                <a:latin typeface="Times New Roman" pitchFamily="18" charset="0"/>
                <a:cs typeface="Times New Roman" pitchFamily="18" charset="0"/>
              </a:rPr>
              <a:t>The world is bright and new</a:t>
            </a:r>
          </a:p>
          <a:p>
            <a:pPr>
              <a:buNone/>
            </a:pPr>
            <a:r>
              <a:rPr lang="en-US" sz="2000" b="1" dirty="0" smtClean="0">
                <a:latin typeface="Times New Roman" pitchFamily="18" charset="0"/>
                <a:cs typeface="Times New Roman" pitchFamily="18" charset="0"/>
              </a:rPr>
              <a:t>So many possibilities</a:t>
            </a:r>
          </a:p>
          <a:p>
            <a:pPr>
              <a:buNone/>
            </a:pPr>
            <a:r>
              <a:rPr lang="en-US" sz="2000" b="1" dirty="0" smtClean="0">
                <a:latin typeface="Times New Roman" pitchFamily="18" charset="0"/>
                <a:cs typeface="Times New Roman" pitchFamily="18" charset="0"/>
              </a:rPr>
              <a:t>There’s nothing we can’t do</a:t>
            </a:r>
            <a:endParaRPr lang="ru-RU" sz="2000" b="1" dirty="0">
              <a:latin typeface="Times New Roman" pitchFamily="18" charset="0"/>
              <a:cs typeface="Times New Roman" pitchFamily="18" charset="0"/>
            </a:endParaRPr>
          </a:p>
        </p:txBody>
      </p:sp>
      <p:sp>
        <p:nvSpPr>
          <p:cNvPr id="8" name="7-конечная звезда 7"/>
          <p:cNvSpPr/>
          <p:nvPr/>
        </p:nvSpPr>
        <p:spPr>
          <a:xfrm>
            <a:off x="4716016" y="457200"/>
            <a:ext cx="4248472" cy="5105400"/>
          </a:xfrm>
          <a:prstGeom prst="star7">
            <a:avLst/>
          </a:prstGeom>
          <a:solidFill>
            <a:srgbClr val="E923CD"/>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p>
          <a:p>
            <a:pPr algn="ctr"/>
            <a:r>
              <a:rPr lang="en-US" sz="2000" b="1" dirty="0" smtClean="0"/>
              <a:t>No pessimist ever</a:t>
            </a:r>
          </a:p>
          <a:p>
            <a:pPr algn="ctr"/>
            <a:r>
              <a:rPr lang="en-US" sz="2000" b="1" dirty="0" smtClean="0"/>
              <a:t> discovered the secret of the stars or sailed to an uncharted land, or opened a new doorway for the human spirit.</a:t>
            </a:r>
          </a:p>
          <a:p>
            <a:pPr algn="ctr"/>
            <a:r>
              <a:rPr lang="en-US" sz="2000" b="1" i="1" dirty="0" smtClean="0"/>
              <a:t>Helen Keller (US </a:t>
            </a:r>
            <a:r>
              <a:rPr lang="en-US" b="1" i="1" dirty="0" err="1" smtClean="0"/>
              <a:t>deafblind</a:t>
            </a:r>
            <a:r>
              <a:rPr lang="en-US" b="1" i="1" dirty="0" smtClean="0"/>
              <a:t> author)</a:t>
            </a:r>
            <a:endParaRPr lang="ru-RU" b="1" i="1" dirty="0"/>
          </a:p>
        </p:txBody>
      </p:sp>
    </p:spTree>
    <p:extLst>
      <p:ext uri="{BB962C8B-B14F-4D97-AF65-F5344CB8AC3E}">
        <p14:creationId xmlns:p14="http://schemas.microsoft.com/office/powerpoint/2010/main" val="3364960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7391400" y="76200"/>
            <a:ext cx="1752600" cy="1600200"/>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6" name="Заголовок 5"/>
          <p:cNvSpPr>
            <a:spLocks noGrp="1"/>
          </p:cNvSpPr>
          <p:nvPr>
            <p:ph type="ctrTitle"/>
          </p:nvPr>
        </p:nvSpPr>
        <p:spPr>
          <a:xfrm>
            <a:off x="609600" y="304800"/>
            <a:ext cx="7772400" cy="1470025"/>
          </a:xfrm>
        </p:spPr>
        <p:txBody>
          <a:bodyPr>
            <a:normAutofit/>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295400" y="609600"/>
            <a:ext cx="6477000" cy="4724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8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In the KHMAO-YUGRA the main transportation is by rivers and by train, 29 %-automobile and 2%- by air.</a:t>
            </a:r>
          </a:p>
          <a:p>
            <a:pPr>
              <a:lnSpc>
                <a:spcPct val="8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WELCOME!</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nSpc>
                <a:spcPct val="80000"/>
              </a:lnSpc>
            </a:pP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nSpc>
                <a:spcPct val="80000"/>
              </a:lnSpc>
            </a:pP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9218" name="Picture 2" descr="F:\Новая папка\Пейзажи\26240002.JPG"/>
          <p:cNvPicPr>
            <a:picLocks noChangeAspect="1" noChangeArrowheads="1"/>
          </p:cNvPicPr>
          <p:nvPr/>
        </p:nvPicPr>
        <p:blipFill>
          <a:blip r:embed="rId4" cstate="print"/>
          <a:srcRect/>
          <a:stretch>
            <a:fillRect/>
          </a:stretch>
        </p:blipFill>
        <p:spPr bwMode="auto">
          <a:xfrm>
            <a:off x="1676400" y="2286000"/>
            <a:ext cx="6172200" cy="422433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tretch>
            <a:fillRect/>
          </a:stretch>
        </p:blipFill>
        <p:spPr bwMode="auto">
          <a:xfrm>
            <a:off x="7162801" y="0"/>
            <a:ext cx="1524000" cy="1600200"/>
          </a:xfrm>
          <a:prstGeom prst="rect">
            <a:avLst/>
          </a:prstGeom>
          <a:noFill/>
          <a:ln>
            <a:noFill/>
          </a:ln>
        </p:spPr>
      </p:pic>
      <p:sp>
        <p:nvSpPr>
          <p:cNvPr id="6" name="Заголовок 5"/>
          <p:cNvSpPr>
            <a:spLocks noGrp="1"/>
          </p:cNvSpPr>
          <p:nvPr>
            <p:ph type="ctrTitle"/>
          </p:nvPr>
        </p:nvSpPr>
        <p:spPr>
          <a:xfrm>
            <a:off x="762000" y="-304800"/>
            <a:ext cx="7772400" cy="14700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000" b="1" i="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Tasks</a:t>
            </a:r>
            <a:endParaRPr lang="ru-RU" sz="6000" b="1" i="1" u="sng" spc="50" dirty="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57200" y="1600200"/>
            <a:ext cx="8077200" cy="49530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90000"/>
              </a:lnSpc>
            </a:pP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To form and develop socially significant values of students that guide their personal, social and professional self-determination, namely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nSpc>
                <a:spcPct val="90000"/>
              </a:lnSpc>
            </a:pP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national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dignity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nSpc>
                <a:spcPct val="9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tolerant attitude towards members of society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nSpc>
                <a:spcPct val="9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an active life position</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nSpc>
                <a:spcPct val="9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love of the Motherland, a sense of community and belonging to the family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nSpc>
                <a:spcPct val="9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feelings of responsibility to yourself and others</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nSpc>
                <a:spcPct val="9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social mobility</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Тата\Рабочий стол\ХМАО-Югра\2"/>
          <p:cNvPicPr>
            <a:picLocks noChangeAspect="1" noChangeArrowheads="1"/>
          </p:cNvPicPr>
          <p:nvPr/>
        </p:nvPicPr>
        <p:blipFill>
          <a:blip r:embed="rId2"/>
          <a:srcRect/>
          <a:stretch>
            <a:fillRect/>
          </a:stretch>
        </p:blipFill>
        <p:spPr bwMode="auto">
          <a:xfrm>
            <a:off x="4724400" y="1447800"/>
            <a:ext cx="4419600" cy="5716016"/>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1026" name="Picture 2" descr="C:\Documents and Settings\Тата\Рабочий стол\ХМАО-Югра\0_da3_aec399a4_XL.jpe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074" name="Picture 2" descr="F:\Новая папка\природа\Двенадцать месяцев.JPG"/>
          <p:cNvPicPr>
            <a:picLocks noChangeAspect="1" noChangeArrowheads="1"/>
          </p:cNvPicPr>
          <p:nvPr/>
        </p:nvPicPr>
        <p:blipFill>
          <a:blip r:embed="rId4"/>
          <a:srcRect/>
          <a:stretch>
            <a:fillRect/>
          </a:stretch>
        </p:blipFill>
        <p:spPr bwMode="auto">
          <a:xfrm>
            <a:off x="0" y="0"/>
            <a:ext cx="9144000" cy="6915150"/>
          </a:xfrm>
          <a:prstGeom prst="rect">
            <a:avLst/>
          </a:prstGeom>
          <a:noFill/>
        </p:spPr>
      </p:pic>
      <p:sp>
        <p:nvSpPr>
          <p:cNvPr id="6" name="Заголовок 5"/>
          <p:cNvSpPr>
            <a:spLocks noGrp="1"/>
          </p:cNvSpPr>
          <p:nvPr>
            <p:ph type="ctrTitle"/>
          </p:nvPr>
        </p:nvSpPr>
        <p:spPr>
          <a:xfrm>
            <a:off x="609600" y="304800"/>
            <a:ext cx="7772400" cy="14700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000" b="1" i="1" u="sng"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Our Nature</a:t>
            </a:r>
            <a:endParaRPr lang="ru-RU" sz="6000" b="1" i="1" u="sng"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52400" y="2133600"/>
            <a:ext cx="8763000" cy="4724400"/>
          </a:xfrm>
        </p:spPr>
        <p:txBody>
          <a:bodyPr>
            <a:normAutofit/>
          </a:bodyPr>
          <a:lstStyle/>
          <a:p>
            <a:pPr>
              <a:lnSpc>
                <a:spcPct val="80000"/>
              </a:lnSpc>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TAKE CARE OF NATURE</a:t>
            </a:r>
            <a:endParaRPr lang="ru-RU"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jpg"/>
          <p:cNvPicPr>
            <a:picLocks noChangeAspect="1"/>
          </p:cNvPicPr>
          <p:nvPr/>
        </p:nvPicPr>
        <p:blipFill>
          <a:blip r:embed="rId2"/>
          <a:stretch>
            <a:fillRect/>
          </a:stretch>
        </p:blipFill>
        <p:spPr>
          <a:xfrm rot="16200000">
            <a:off x="1143000" y="-1143001"/>
            <a:ext cx="6858001" cy="9144000"/>
          </a:xfrm>
          <a:prstGeom prst="rect">
            <a:avLst/>
          </a:prstGeom>
        </p:spPr>
      </p:pic>
    </p:spTree>
    <p:extLst>
      <p:ext uri="{BB962C8B-B14F-4D97-AF65-F5344CB8AC3E}">
        <p14:creationId xmlns:p14="http://schemas.microsoft.com/office/powerpoint/2010/main" val="30055092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cuments\Урок\ФОТОконкурс\Form 7\110002.jpg"/>
          <p:cNvPicPr>
            <a:picLocks noChangeAspect="1" noChangeArrowheads="1"/>
          </p:cNvPicPr>
          <p:nvPr/>
        </p:nvPicPr>
        <p:blipFill>
          <a:blip r:embed="rId2"/>
          <a:srcRect/>
          <a:stretch>
            <a:fillRect/>
          </a:stretch>
        </p:blipFill>
        <p:spPr bwMode="auto">
          <a:xfrm>
            <a:off x="0" y="0"/>
            <a:ext cx="9143999" cy="6857999"/>
          </a:xfrm>
          <a:prstGeom prst="rect">
            <a:avLst/>
          </a:prstGeom>
          <a:noFill/>
        </p:spPr>
      </p:pic>
    </p:spTree>
    <p:extLst>
      <p:ext uri="{BB962C8B-B14F-4D97-AF65-F5344CB8AC3E}">
        <p14:creationId xmlns:p14="http://schemas.microsoft.com/office/powerpoint/2010/main" val="144157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102975" y="-76200"/>
            <a:ext cx="9144000" cy="6858000"/>
          </a:xfrm>
          <a:prstGeom prst="rect">
            <a:avLst/>
          </a:prstGeom>
          <a:noFill/>
        </p:spPr>
      </p:pic>
      <p:sp>
        <p:nvSpPr>
          <p:cNvPr id="6" name="Заголовок 5"/>
          <p:cNvSpPr>
            <a:spLocks noGrp="1"/>
          </p:cNvSpPr>
          <p:nvPr>
            <p:ph type="ctrTitle"/>
          </p:nvPr>
        </p:nvSpPr>
        <p:spPr>
          <a:xfrm>
            <a:off x="609600" y="304800"/>
            <a:ext cx="7772400" cy="1752599"/>
          </a:xfrm>
        </p:spPr>
        <p:txBody>
          <a:bodyPr/>
          <a:lstStyle/>
          <a:p>
            <a:r>
              <a:rPr lang="ru-RU" sz="4000" b="1" i="1" u="sng"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imes New Roman" pitchFamily="18" charset="0"/>
                <a:cs typeface="Times New Roman" pitchFamily="18" charset="0"/>
              </a:rPr>
              <a:t>Использованные материалы:</a:t>
            </a:r>
            <a:br>
              <a:rPr lang="ru-RU" sz="4000" b="1" i="1" u="sng"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imes New Roman" pitchFamily="18" charset="0"/>
                <a:cs typeface="Times New Roman" pitchFamily="18" charset="0"/>
              </a:rPr>
            </a:br>
            <a:r>
              <a:rPr lang="ru-RU" sz="4000" b="1" i="1" u="sng"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imes New Roman" pitchFamily="18" charset="0"/>
                <a:cs typeface="Times New Roman" pitchFamily="18" charset="0"/>
              </a:rPr>
              <a:t/>
            </a:r>
            <a:br>
              <a:rPr lang="ru-RU" sz="4000" b="1" i="1" u="sng"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imes New Roman" pitchFamily="18" charset="0"/>
                <a:cs typeface="Times New Roman" pitchFamily="18" charset="0"/>
              </a:rPr>
            </a:br>
            <a:endParaRPr lang="ru-RU" sz="4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447800" y="4038600"/>
            <a:ext cx="6553200" cy="25908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1676400"/>
            <a:ext cx="8534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86828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6019800" y="3733800"/>
            <a:ext cx="3124200" cy="2743200"/>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6" name="Заголовок 5"/>
          <p:cNvSpPr>
            <a:spLocks noGrp="1"/>
          </p:cNvSpPr>
          <p:nvPr>
            <p:ph type="ctrTitle"/>
          </p:nvPr>
        </p:nvSpPr>
        <p:spPr>
          <a:xfrm>
            <a:off x="609600" y="304800"/>
            <a:ext cx="7772400" cy="1470025"/>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err="1"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Khanty-Manseysky</a:t>
            </a: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spc="50" dirty="0" err="1"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Okrug-Yugra</a:t>
            </a:r>
            <a:endParaRPr lang="ru-RU" sz="4000" b="1" spc="50" dirty="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685800" y="1905000"/>
            <a:ext cx="7543800" cy="46482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1.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Pages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from history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2.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The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land of treasures</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3.</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My city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4</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We pay tribute to them</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5</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They glorify our land</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6</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Leisure and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entertainment.</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7</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a: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Our school magazines.</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8</a:t>
            </a: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majestic nature of my region</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7239000" y="-118244"/>
            <a:ext cx="1905000" cy="2185416"/>
          </a:xfrm>
          <a:prstGeom prst="rect">
            <a:avLst/>
          </a:prstGeom>
          <a:noFill/>
          <a:ln>
            <a:noFill/>
          </a:ln>
          <a:effectLst>
            <a:glow rad="139700">
              <a:schemeClr val="accent5">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6" name="Заголовок 5"/>
          <p:cNvSpPr>
            <a:spLocks noGrp="1"/>
          </p:cNvSpPr>
          <p:nvPr>
            <p:ph type="ctrTitle"/>
          </p:nvPr>
        </p:nvSpPr>
        <p:spPr>
          <a:xfrm>
            <a:off x="609600" y="304800"/>
            <a:ext cx="7772400" cy="1470025"/>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i="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Joining Western Siberia to the Russian State</a:t>
            </a:r>
            <a:endParaRPr lang="ru-RU" sz="4000" b="1" i="1" u="sng" spc="50" dirty="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81000" y="1752600"/>
            <a:ext cx="4648200" cy="4953000"/>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nSpc>
                <a:spcPct val="9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The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civilised</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world learned of our region only in the end of 16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century. Naturally, there was no such name as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the time. For a long time Europe showed little interest in the unexplored territories.</a:t>
            </a:r>
          </a:p>
          <a:p>
            <a:pPr>
              <a:lnSpc>
                <a:spcPct val="90000"/>
              </a:lnSpc>
            </a:pP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Before joining Western Siberia to the Russian State, the native population had lived in the primitive society.</a:t>
            </a:r>
          </a:p>
          <a:p>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027" name="Picture 3" descr="C:\Documents and Settings\Учитель\Рабочий стол\ХМАО-Югра\природа\25_12-05-30.jpg"/>
          <p:cNvPicPr>
            <a:picLocks noChangeAspect="1" noChangeArrowheads="1"/>
          </p:cNvPicPr>
          <p:nvPr/>
        </p:nvPicPr>
        <p:blipFill>
          <a:blip r:embed="rId4"/>
          <a:srcRect/>
          <a:stretch>
            <a:fillRect/>
          </a:stretch>
        </p:blipFill>
        <p:spPr bwMode="auto">
          <a:xfrm>
            <a:off x="4493126" y="2133600"/>
            <a:ext cx="4117474" cy="41910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tretch>
            <a:fillRect/>
          </a:stretch>
        </p:blipFill>
        <p:spPr bwMode="auto">
          <a:xfrm>
            <a:off x="7010400" y="0"/>
            <a:ext cx="2057400" cy="1905000"/>
          </a:xfrm>
          <a:prstGeom prst="rect">
            <a:avLst/>
          </a:prstGeom>
          <a:noFill/>
          <a:ln>
            <a:noFill/>
          </a:ln>
        </p:spPr>
      </p:pic>
      <p:sp>
        <p:nvSpPr>
          <p:cNvPr id="6" name="Заголовок 5"/>
          <p:cNvSpPr>
            <a:spLocks noGrp="1"/>
          </p:cNvSpPr>
          <p:nvPr>
            <p:ph type="ctrTitle"/>
          </p:nvPr>
        </p:nvSpPr>
        <p:spPr>
          <a:xfrm>
            <a:off x="1905000" y="152399"/>
            <a:ext cx="6553200" cy="990601"/>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000" b="1" i="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С</a:t>
            </a:r>
            <a:r>
              <a:rPr lang="en-US" sz="4000" b="1" i="1" u="sng" spc="50" dirty="0" err="1"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onquerors</a:t>
            </a:r>
            <a:r>
              <a:rPr lang="ru-RU" sz="4000" b="1" i="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000" b="1" i="1" u="sng" spc="50" dirty="0" smtClean="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rPr>
              <a:t>of Siberia</a:t>
            </a:r>
            <a:endParaRPr lang="ru-RU" sz="4000" b="1" i="1" u="sng" spc="50" dirty="0">
              <a:ln w="11430"/>
              <a:solidFill>
                <a:srgbClr val="00B05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495800" y="2057400"/>
            <a:ext cx="4419600" cy="45720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Cossak</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Ermak</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wan back Siberian lands from khan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Kuchum</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It was a very important victory. The population of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and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mansy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in the left bank of Ob were finally joined to the Russian State.</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050" name="Picture 2" descr="C:\Documents and Settings\Тата\Мои документы\ХМАО-Югра\6762.jpeg"/>
          <p:cNvPicPr>
            <a:picLocks noChangeAspect="1" noChangeArrowheads="1"/>
          </p:cNvPicPr>
          <p:nvPr/>
        </p:nvPicPr>
        <p:blipFill>
          <a:blip r:embed="rId4"/>
          <a:srcRect/>
          <a:stretch>
            <a:fillRect/>
          </a:stretch>
        </p:blipFill>
        <p:spPr bwMode="auto">
          <a:xfrm>
            <a:off x="457200" y="1295400"/>
            <a:ext cx="3747917" cy="5029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5638800" y="0"/>
            <a:ext cx="3733800" cy="3810000"/>
          </a:xfrm>
          <a:prstGeom prst="rect">
            <a:avLst/>
          </a:prstGeom>
          <a:noFill/>
          <a:ln>
            <a:noFill/>
          </a:ln>
        </p:spPr>
      </p:pic>
      <p:sp>
        <p:nvSpPr>
          <p:cNvPr id="6" name="Заголовок 5"/>
          <p:cNvSpPr>
            <a:spLocks noGrp="1"/>
          </p:cNvSpPr>
          <p:nvPr>
            <p:ph type="ctrTitle"/>
          </p:nvPr>
        </p:nvSpPr>
        <p:spPr>
          <a:xfrm>
            <a:off x="6096000" y="3810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762000" y="381000"/>
            <a:ext cx="4876800" cy="61722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In 1594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F.P.Baryatinskey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and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V.Anichkov</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were sent to join the lands of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Priobye</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They came to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khantyskey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Prince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Bardak</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 who voluntarily took out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russian</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citizenship and helped to build the castle on the river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Surgutka</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The new city on the Ob</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was called Surgut and became the strong point for tsar’s power. </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648200"/>
            <a:ext cx="3810000" cy="2133600"/>
          </a:xfrm>
          <a:prstGeom prst="rect">
            <a:avLst/>
          </a:prstGeom>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tretch>
            <a:fillRect/>
          </a:stretch>
        </p:blipFill>
        <p:spPr bwMode="auto">
          <a:xfrm>
            <a:off x="5715000" y="-533400"/>
            <a:ext cx="3657600" cy="4648200"/>
          </a:xfrm>
          <a:prstGeom prst="rect">
            <a:avLst/>
          </a:prstGeom>
          <a:noFill/>
          <a:ln>
            <a:noFill/>
          </a:ln>
        </p:spPr>
      </p:pic>
      <p:sp>
        <p:nvSpPr>
          <p:cNvPr id="6" name="Заголовок 5"/>
          <p:cNvSpPr>
            <a:spLocks noGrp="1"/>
          </p:cNvSpPr>
          <p:nvPr>
            <p:ph type="ctrTitle"/>
          </p:nvPr>
        </p:nvSpPr>
        <p:spPr>
          <a:xfrm>
            <a:off x="609600" y="3048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609600" y="609600"/>
            <a:ext cx="4876800" cy="59436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At the beginning of XYII century all the territory of Western Siberia became the part of Russia. Many new cities and centers were built.</a:t>
            </a:r>
          </a:p>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Joining for the Russian State was important not only for political aim but played great role for industry, as these lands were the richest with natural resources.</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178" y="4343400"/>
            <a:ext cx="3083988" cy="2209800"/>
          </a:xfrm>
          <a:prstGeom prst="rect">
            <a:avLst/>
          </a:prstGeom>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Тата\Рабочий стол\ХМАО-Югра\0_da3_aec399a4_XL.jpeg"/>
          <p:cNvPicPr>
            <a:picLocks noChangeAspect="1" noChangeArrowheads="1"/>
          </p:cNvPicPr>
          <p:nvPr/>
        </p:nvPicPr>
        <p:blipFill>
          <a:blip r:embed="rId2">
            <a:lum bright="70000" contrast="-70000"/>
          </a:blip>
          <a:srcRect/>
          <a:stretch>
            <a:fillRect/>
          </a:stretch>
        </p:blipFill>
        <p:spPr bwMode="auto">
          <a:xfrm>
            <a:off x="0" y="0"/>
            <a:ext cx="9144000" cy="6858000"/>
          </a:xfrm>
          <a:prstGeom prst="rect">
            <a:avLst/>
          </a:prstGeom>
          <a:noFill/>
        </p:spPr>
      </p:pic>
      <p:pic>
        <p:nvPicPr>
          <p:cNvPr id="1028" name="Picture 4" descr="C:\Documents and Settings\Тата\Рабочий стол\ХМАО-Югра\2"/>
          <p:cNvPicPr>
            <a:picLocks noChangeAspect="1" noChangeArrowheads="1"/>
          </p:cNvPicPr>
          <p:nvPr/>
        </p:nvPicPr>
        <p:blipFill>
          <a:blip r:embed="rId3"/>
          <a:srcRect/>
          <a:stretch>
            <a:fillRect/>
          </a:stretch>
        </p:blipFill>
        <p:spPr bwMode="auto">
          <a:xfrm>
            <a:off x="152400" y="-381000"/>
            <a:ext cx="2971800" cy="3581400"/>
          </a:xfrm>
          <a:prstGeom prst="rect">
            <a:avLst/>
          </a:prstGeom>
          <a:noFill/>
          <a:ln>
            <a:noFill/>
          </a:ln>
        </p:spPr>
      </p:pic>
      <p:sp>
        <p:nvSpPr>
          <p:cNvPr id="6" name="Заголовок 5"/>
          <p:cNvSpPr>
            <a:spLocks noGrp="1"/>
          </p:cNvSpPr>
          <p:nvPr>
            <p:ph type="ctrTitle"/>
          </p:nvPr>
        </p:nvSpPr>
        <p:spPr>
          <a:xfrm>
            <a:off x="609600" y="304800"/>
            <a:ext cx="7772400" cy="1470025"/>
          </a:xfrm>
        </p:spPr>
        <p:txBody>
          <a:bodyPr/>
          <a:lstStyle/>
          <a:p>
            <a:endParaRPr lang="ru-RU" sz="6000" b="1" i="1" u="sng"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3124200" y="609600"/>
            <a:ext cx="5867400" cy="5867400"/>
          </a:xfrm>
        </p:spPr>
        <p:txBody>
          <a:bodyPr>
            <a:normAutofit fontScale="925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Khanty-Manseyskey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is located in the middle part of continent and Russia, in the Western-Siberian plain. It occupies an area of 523,000 sq.km. The area of the region is twice as large as England and almost as large as Italy and Greece taken together.  The southern point of it is located 59 north latitude and 60 east longitude. The borders of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Okrug</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is 4750 km, it borders the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Pripolyarney</a:t>
            </a:r>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and North Urals  to the west, Eastern Siberia to the east.  KHMAO is the region of the Far North.</a:t>
            </a: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114800"/>
            <a:ext cx="2667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1358</TotalTime>
  <Words>1890</Words>
  <Application>Microsoft Office PowerPoint</Application>
  <PresentationFormat>Экран (4:3)</PresentationFormat>
  <Paragraphs>94</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NewsPrint</vt:lpstr>
      <vt:lpstr>Духовно-нравственное воспитание школьника через урочную и внеурочную деятельность на английском языке</vt:lpstr>
      <vt:lpstr>How are you going to build your Future, you are the Citizen of your country?</vt:lpstr>
      <vt:lpstr>Tasks</vt:lpstr>
      <vt:lpstr>Khanty-Manseysky Okrug-Yugra</vt:lpstr>
      <vt:lpstr>Joining Western Siberia to the Russian State</vt:lpstr>
      <vt:lpstr>Сonquerors of Siberia</vt:lpstr>
      <vt:lpstr>Презентация PowerPoint</vt:lpstr>
      <vt:lpstr>Презентация PowerPoint</vt:lpstr>
      <vt:lpstr>Презентация PowerPoint</vt:lpstr>
      <vt:lpstr>The main historical dates</vt:lpstr>
      <vt:lpstr>The main historical dates</vt:lpstr>
      <vt:lpstr>Презентация PowerPoint</vt:lpstr>
      <vt:lpstr>The Coat of Arms</vt:lpstr>
      <vt:lpstr>Презентация PowerPoint</vt:lpstr>
      <vt:lpstr>Презентация PowerPoint</vt:lpstr>
      <vt:lpstr>Презентация PowerPoint</vt:lpstr>
      <vt:lpstr>Презентация PowerPoint</vt:lpstr>
      <vt:lpstr>Презентация PowerPoint</vt:lpstr>
      <vt:lpstr>OUR TOWN</vt:lpstr>
      <vt:lpstr>Презентация PowerPoint</vt:lpstr>
      <vt:lpstr>Презентация PowerPoint</vt:lpstr>
      <vt:lpstr>People bring fame to our town</vt:lpstr>
      <vt:lpstr>Презентация PowerPoint</vt:lpstr>
      <vt:lpstr>Презентация PowerPoint</vt:lpstr>
      <vt:lpstr>Презентация PowerPoint</vt:lpstr>
      <vt:lpstr>Презентация PowerPoint</vt:lpstr>
      <vt:lpstr>Презентация PowerPoint</vt:lpstr>
      <vt:lpstr>                            Life is a Miracle</vt:lpstr>
      <vt:lpstr>Презентация PowerPoint</vt:lpstr>
      <vt:lpstr>Our Nature</vt:lpstr>
      <vt:lpstr>Презентация PowerPoint</vt:lpstr>
      <vt:lpstr>Презентация PowerPoint</vt:lpstr>
      <vt:lpstr>Использованные материалы: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ХМАО-Югра</dc:title>
  <cp:lastModifiedBy>Галина</cp:lastModifiedBy>
  <cp:revision>131</cp:revision>
  <dcterms:modified xsi:type="dcterms:W3CDTF">2023-08-23T13:02:28Z</dcterms:modified>
</cp:coreProperties>
</file>