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263" r:id="rId2"/>
    <p:sldId id="264" r:id="rId3"/>
    <p:sldId id="257" r:id="rId4"/>
    <p:sldId id="266" r:id="rId5"/>
    <p:sldId id="267" r:id="rId6"/>
    <p:sldId id="293" r:id="rId7"/>
    <p:sldId id="269" r:id="rId8"/>
    <p:sldId id="270" r:id="rId9"/>
    <p:sldId id="280" r:id="rId10"/>
    <p:sldId id="272" r:id="rId11"/>
    <p:sldId id="274" r:id="rId12"/>
    <p:sldId id="273" r:id="rId13"/>
    <p:sldId id="294" r:id="rId14"/>
    <p:sldId id="275" r:id="rId15"/>
    <p:sldId id="281" r:id="rId16"/>
    <p:sldId id="282" r:id="rId17"/>
    <p:sldId id="283" r:id="rId18"/>
    <p:sldId id="284" r:id="rId19"/>
    <p:sldId id="285" r:id="rId20"/>
    <p:sldId id="286" r:id="rId21"/>
    <p:sldId id="295" r:id="rId22"/>
    <p:sldId id="288" r:id="rId23"/>
    <p:sldId id="289" r:id="rId24"/>
    <p:sldId id="290" r:id="rId25"/>
    <p:sldId id="297" r:id="rId26"/>
    <p:sldId id="29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AE088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562" autoAdjust="0"/>
    <p:restoredTop sz="94660"/>
  </p:normalViewPr>
  <p:slideViewPr>
    <p:cSldViewPr snapToGrid="0">
      <p:cViewPr varScale="1">
        <p:scale>
          <a:sx n="80" d="100"/>
          <a:sy n="80" d="100"/>
        </p:scale>
        <p:origin x="-37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A09CD-40D6-4A71-BA27-D5ACEDAC4900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D14C3-E77C-4F04-AC81-BD6675B8A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57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41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00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99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3049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161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8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7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76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02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2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17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81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2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76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9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57C12-0CA9-43AC-BA99-73C92F7BFF61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0038933-B05E-4228-A1BB-05D3E650A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02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ina-zagor.ucoz.net/video/vip/16/1/battle_9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jpeg"/><Relationship Id="rId5" Type="http://schemas.openxmlformats.org/officeDocument/2006/relationships/image" Target="../media/image74.png"/><Relationship Id="rId10" Type="http://schemas.openxmlformats.org/officeDocument/2006/relationships/image" Target="../media/image59.png"/><Relationship Id="rId4" Type="http://schemas.openxmlformats.org/officeDocument/2006/relationships/image" Target="../media/image73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42134"/>
            <a:ext cx="9425354" cy="155056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BATTLE» ИЛИ ЗДОРОВОЕ ПИТАНИЕ</a:t>
            </a:r>
            <a:b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АНГЛИИ, ЗАПАДНОЙ СИБИРИ И </a:t>
            </a: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ЮГРЕ</a:t>
            </a:r>
            <a:b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2940" y="2649317"/>
            <a:ext cx="7201108" cy="3454304"/>
          </a:xfrm>
        </p:spPr>
        <p:txBody>
          <a:bodyPr>
            <a:normAutofit fontScale="92500" lnSpcReduction="10000"/>
          </a:bodyPr>
          <a:lstStyle/>
          <a:p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Дурникова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Сергеевна, учащаяся 9А класса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Шишкова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Дмитриевна, учащаяся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Загороднева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Васильевна, учитель английского языка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Муниципального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автономного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общеобразовательного учреждения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города </a:t>
            </a:r>
            <a:r>
              <a:rPr lang="ru-RU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Нягани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«Средняя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общеобразовательная школа №6» имени А.И. Гордиенко</a:t>
            </a: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Нягань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6573" y="40782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05" y="3296893"/>
            <a:ext cx="2543272" cy="19320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1284" y="6368716"/>
            <a:ext cx="6513095" cy="4892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>
                <a:hlinkClick r:id="rId3"/>
              </a:rPr>
              <a:t>https</a:t>
            </a:r>
            <a:r>
              <a:rPr lang="ru-RU" u="sng">
                <a:hlinkClick r:id="rId3"/>
              </a:rPr>
              <a:t>://</a:t>
            </a:r>
            <a:r>
              <a:rPr lang="en-US" u="sng">
                <a:hlinkClick r:id="rId3"/>
              </a:rPr>
              <a:t>gaina</a:t>
            </a:r>
            <a:r>
              <a:rPr lang="ru-RU" u="sng">
                <a:hlinkClick r:id="rId3"/>
              </a:rPr>
              <a:t>-</a:t>
            </a:r>
            <a:r>
              <a:rPr lang="en-US" u="sng">
                <a:hlinkClick r:id="rId3"/>
              </a:rPr>
              <a:t>zagor</a:t>
            </a:r>
            <a:r>
              <a:rPr lang="ru-RU" u="sng">
                <a:hlinkClick r:id="rId3"/>
              </a:rPr>
              <a:t>.</a:t>
            </a:r>
            <a:r>
              <a:rPr lang="en-US" u="sng">
                <a:hlinkClick r:id="rId3"/>
              </a:rPr>
              <a:t>ucoz</a:t>
            </a:r>
            <a:r>
              <a:rPr lang="ru-RU" u="sng">
                <a:hlinkClick r:id="rId3"/>
              </a:rPr>
              <a:t>.</a:t>
            </a:r>
            <a:r>
              <a:rPr lang="en-US" u="sng">
                <a:hlinkClick r:id="rId3"/>
              </a:rPr>
              <a:t>net</a:t>
            </a:r>
            <a:r>
              <a:rPr lang="ru-RU" u="sng">
                <a:hlinkClick r:id="rId3"/>
              </a:rPr>
              <a:t>/</a:t>
            </a:r>
            <a:r>
              <a:rPr lang="en-US" u="sng">
                <a:hlinkClick r:id="rId3"/>
              </a:rPr>
              <a:t>video</a:t>
            </a:r>
            <a:r>
              <a:rPr lang="ru-RU" u="sng">
                <a:hlinkClick r:id="rId3"/>
              </a:rPr>
              <a:t>/</a:t>
            </a:r>
            <a:r>
              <a:rPr lang="en-US" u="sng">
                <a:hlinkClick r:id="rId3"/>
              </a:rPr>
              <a:t>vip</a:t>
            </a:r>
            <a:r>
              <a:rPr lang="ru-RU" u="sng">
                <a:hlinkClick r:id="rId3"/>
              </a:rPr>
              <a:t>/16/1/</a:t>
            </a:r>
            <a:r>
              <a:rPr lang="en-US" u="sng">
                <a:hlinkClick r:id="rId3"/>
              </a:rPr>
              <a:t>battle</a:t>
            </a:r>
            <a:r>
              <a:rPr lang="ru-RU" u="sng">
                <a:hlinkClick r:id="rId3"/>
              </a:rPr>
              <a:t>_9</a:t>
            </a:r>
            <a:r>
              <a:rPr lang="en-US" u="sng">
                <a:hlinkClick r:id="rId3"/>
              </a:rPr>
              <a:t>a</a:t>
            </a:r>
            <a:r>
              <a:rPr lang="en-US"/>
              <a:t>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6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51512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ученики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школы в основной массе придерживаются правильного питания,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около10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не интересуются своим режимом питания и употребляют в пищу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неполезные продукты.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06" y="2949549"/>
            <a:ext cx="4718307" cy="3152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832" y="2935573"/>
            <a:ext cx="4591210" cy="318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944" y="1009291"/>
            <a:ext cx="3864082" cy="988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782" y="2047741"/>
            <a:ext cx="955767" cy="700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47" y="2000672"/>
            <a:ext cx="418399" cy="1105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743" y="1966841"/>
            <a:ext cx="793951" cy="8760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1" y="2640075"/>
            <a:ext cx="3194022" cy="693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467" y="2897011"/>
            <a:ext cx="3021370" cy="6220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456" y="2694162"/>
            <a:ext cx="2883007" cy="6395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3139" y="3333726"/>
            <a:ext cx="6382215" cy="5879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4460" y="4139679"/>
            <a:ext cx="6859571" cy="5728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14694" r="14601"/>
          <a:stretch/>
        </p:blipFill>
        <p:spPr>
          <a:xfrm>
            <a:off x="8187135" y="4973324"/>
            <a:ext cx="2246602" cy="14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9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930" y="268052"/>
            <a:ext cx="3505366" cy="2623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787" y="209175"/>
            <a:ext cx="3526722" cy="26450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64990" y="2918900"/>
            <a:ext cx="3928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и вторые блюда в Англии</a:t>
            </a:r>
            <a:r>
              <a:rPr lang="ru-RU" dirty="0"/>
              <a:t>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15" y="3362417"/>
            <a:ext cx="3416394" cy="25622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480" y="3397855"/>
            <a:ext cx="4103601" cy="25622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176672" y="6109872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dinner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473177" y="6109872"/>
            <a:ext cx="1766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fish and chips 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13996764">
            <a:off x="4190294" y="2338124"/>
            <a:ext cx="1004553" cy="2060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8668638">
            <a:off x="6538769" y="2338543"/>
            <a:ext cx="1133341" cy="24469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8383262">
            <a:off x="3968563" y="3747603"/>
            <a:ext cx="1068948" cy="21894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889718">
            <a:off x="6633328" y="3658357"/>
            <a:ext cx="1151290" cy="270457"/>
          </a:xfrm>
          <a:prstGeom prst="rightArrow">
            <a:avLst/>
          </a:prstGeom>
          <a:solidFill>
            <a:srgbClr val="AE0883"/>
          </a:solidFill>
          <a:ln>
            <a:solidFill>
              <a:srgbClr val="AE08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9061" t="13979" r="20798" b="11233"/>
          <a:stretch/>
        </p:blipFill>
        <p:spPr>
          <a:xfrm>
            <a:off x="4769995" y="274996"/>
            <a:ext cx="2131450" cy="15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604" y="624110"/>
            <a:ext cx="9348007" cy="102353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Кулинарная культура Западной Сибири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ветвь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89212" y="2548965"/>
            <a:ext cx="4342893" cy="3506777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изначально существовавшие национальные кухни разных народов, объединенные условиями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проживания-кухней коренных жителей Сибири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ветвь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общая сибирская кухня, созданная переселенцами и их объединяющая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640347" y="1173192"/>
            <a:ext cx="1483744" cy="966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5" idx="1"/>
          </p:cNvCxnSpPr>
          <p:nvPr/>
        </p:nvCxnSpPr>
        <p:spPr>
          <a:xfrm>
            <a:off x="6012611" y="1173192"/>
            <a:ext cx="1494018" cy="1084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fs.znanio.ru/d5af0e/0c/5b/b882c0732b91c99b7e45b14f28ea56ac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79" y="4649636"/>
            <a:ext cx="5167224" cy="20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443" y="849171"/>
            <a:ext cx="3412561" cy="2243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00" y="931407"/>
            <a:ext cx="3632112" cy="22239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60625" y="141285"/>
            <a:ext cx="5815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Сибири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92876" y="3172060"/>
            <a:ext cx="1061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78499" y="3172060"/>
            <a:ext cx="79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  <a:r>
              <a:rPr lang="ru-RU" dirty="0"/>
              <a:t> </a:t>
            </a:r>
          </a:p>
        </p:txBody>
      </p:sp>
      <p:sp>
        <p:nvSpPr>
          <p:cNvPr id="2" name="Двойная стрелка влево/вправо 1"/>
          <p:cNvSpPr/>
          <p:nvPr/>
        </p:nvSpPr>
        <p:spPr>
          <a:xfrm>
            <a:off x="5344701" y="1824424"/>
            <a:ext cx="2278608" cy="4079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324" y="3917776"/>
            <a:ext cx="3334801" cy="2469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400" y="3917776"/>
            <a:ext cx="3572566" cy="2377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609" y="4956863"/>
            <a:ext cx="2418700" cy="3779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44700" y="3271445"/>
            <a:ext cx="2440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29727" y="2535630"/>
            <a:ext cx="11188462" cy="2890385"/>
          </a:xfrm>
          <a:prstGeom prst="homePlat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5458" y="2699428"/>
            <a:ext cx="103932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Западносибирская кухня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и кухня любого другого региона, самым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непосредственным образом связана с природными и социально-экономическими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жизни, и в тоже время её отличает устойчивость национальных форм. Русские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переселенцы несли в Сибирь свои традиции застольных обрядов, таинство домашней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кухни. На новом месте они впитывали в себя традиционную культуру аборигенов,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дары щедрой сибирской природы. Отдавали секреты своего мастерства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местному населению, меняли свои традиции под воздействием скрещивающихся культур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пришельцев других национальностей, формируя своё «чисто сибирское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828" y="125710"/>
            <a:ext cx="3849148" cy="2213056"/>
          </a:xfrm>
          <a:prstGeom prst="rect">
            <a:avLst/>
          </a:prstGeom>
          <a:effectLst>
            <a:outerShdw blurRad="50800" dist="38100" sx="109000" sy="109000" algn="l" rotWithShape="0">
              <a:prstClr val="black">
                <a:alpha val="33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173" y="4930676"/>
            <a:ext cx="2889693" cy="1816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726" y="179050"/>
            <a:ext cx="3764091" cy="22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1679" y="307899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55522" y="307899"/>
            <a:ext cx="1619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39" y="1431941"/>
            <a:ext cx="2491398" cy="1414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522" y="1058454"/>
            <a:ext cx="1991248" cy="1787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011" y="3008187"/>
            <a:ext cx="1960855" cy="1885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348" y="2950455"/>
            <a:ext cx="2101596" cy="1825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011" y="5055929"/>
            <a:ext cx="2050766" cy="16732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348" y="5012966"/>
            <a:ext cx="2329787" cy="1716182"/>
          </a:xfrm>
          <a:prstGeom prst="rect">
            <a:avLst/>
          </a:prstGeom>
        </p:spPr>
      </p:pic>
      <p:cxnSp>
        <p:nvCxnSpPr>
          <p:cNvPr id="11" name="Скругленная соединительная линия 10"/>
          <p:cNvCxnSpPr/>
          <p:nvPr/>
        </p:nvCxnSpPr>
        <p:spPr>
          <a:xfrm>
            <a:off x="3729269" y="1762975"/>
            <a:ext cx="4559121" cy="752221"/>
          </a:xfrm>
          <a:prstGeom prst="curvedConnector3">
            <a:avLst>
              <a:gd name="adj1" fmla="val 50282"/>
            </a:avLst>
          </a:prstGeom>
          <a:ln>
            <a:solidFill>
              <a:srgbClr val="AE088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9677" y="3496888"/>
            <a:ext cx="4718713" cy="908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137" y="5241490"/>
            <a:ext cx="4718713" cy="908383"/>
          </a:xfrm>
          <a:prstGeom prst="rect">
            <a:avLst/>
          </a:prstGeom>
        </p:spPr>
      </p:pic>
      <p:sp>
        <p:nvSpPr>
          <p:cNvPr id="17" name="Штриховая стрелка вправо 16"/>
          <p:cNvSpPr/>
          <p:nvPr/>
        </p:nvSpPr>
        <p:spPr>
          <a:xfrm>
            <a:off x="0" y="327339"/>
            <a:ext cx="1806001" cy="1253782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5920" y="283335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52327" y="362995"/>
            <a:ext cx="1619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070" y="1009326"/>
            <a:ext cx="2528521" cy="1916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18" y="1009326"/>
            <a:ext cx="3206027" cy="1917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000" y="3144306"/>
            <a:ext cx="2667546" cy="1646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918" y="3157749"/>
            <a:ext cx="3206027" cy="1797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000" y="4954812"/>
            <a:ext cx="2691684" cy="1840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51" y="5153129"/>
            <a:ext cx="3331854" cy="17048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96945" y="1009326"/>
            <a:ext cx="2039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Пирог с клюквой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1606" y="2320363"/>
            <a:ext cx="129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Батеннберг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68963" y="3180076"/>
            <a:ext cx="947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Клюква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46156" y="4453998"/>
            <a:ext cx="305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Бисквит королевы Виктории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85107" y="6190070"/>
            <a:ext cx="67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08899" y="5185518"/>
            <a:ext cx="1119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Морошка</a:t>
            </a:r>
          </a:p>
        </p:txBody>
      </p:sp>
      <p:cxnSp>
        <p:nvCxnSpPr>
          <p:cNvPr id="17" name="Соединительная линия уступом 16"/>
          <p:cNvCxnSpPr/>
          <p:nvPr/>
        </p:nvCxnSpPr>
        <p:spPr>
          <a:xfrm>
            <a:off x="5142907" y="1416588"/>
            <a:ext cx="2146535" cy="903775"/>
          </a:xfrm>
          <a:prstGeom prst="bent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5966" y="5544649"/>
            <a:ext cx="2231329" cy="9876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335" y="2935181"/>
            <a:ext cx="2231329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701879" y="1362974"/>
            <a:ext cx="4775896" cy="2263797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с детским эндокринологом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Ильичевой Татьяной Владимировной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59" y="475517"/>
            <a:ext cx="6321784" cy="3524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99" y="4114475"/>
            <a:ext cx="3544776" cy="2440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035" y="4114475"/>
            <a:ext cx="3696705" cy="24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149" y="3554283"/>
            <a:ext cx="3568049" cy="2383665"/>
          </a:xfrm>
          <a:prstGeom prst="rect">
            <a:avLst/>
          </a:prstGeom>
          <a:effectLst>
            <a:outerShdw blurRad="50800" sx="52000" sy="52000" algn="ctr" rotWithShape="0">
              <a:srgbClr val="000000">
                <a:alpha val="48000"/>
              </a:srgbClr>
            </a:outerShdw>
            <a:reflection stA="44000"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42" y="3554282"/>
            <a:ext cx="3389882" cy="2259921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061713" y="776377"/>
            <a:ext cx="3441940" cy="18498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ДИЕТЫ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Умножение 5"/>
          <p:cNvSpPr/>
          <p:nvPr/>
        </p:nvSpPr>
        <p:spPr>
          <a:xfrm>
            <a:off x="3183147" y="1173193"/>
            <a:ext cx="1009291" cy="940280"/>
          </a:xfrm>
          <a:prstGeom prst="mathMultiply">
            <a:avLst/>
          </a:prstGeom>
          <a:solidFill>
            <a:srgbClr val="00B0F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справка 6">
            <a:hlinkClick r:id="" action="ppaction://noaction" highlightClick="1"/>
          </p:cNvPr>
          <p:cNvSpPr/>
          <p:nvPr/>
        </p:nvSpPr>
        <p:spPr>
          <a:xfrm>
            <a:off x="4723652" y="3554282"/>
            <a:ext cx="1042416" cy="2259921"/>
          </a:xfrm>
          <a:prstGeom prst="actionButtonHel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642340" y="1173193"/>
            <a:ext cx="4321834" cy="1453004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СОВЕТЫ ВРАЧА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7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7706" y="457200"/>
            <a:ext cx="7703388" cy="219973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224951" y="3001991"/>
            <a:ext cx="3795622" cy="347333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интеграция английского языка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технологии питания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378" y="3001991"/>
            <a:ext cx="3812875" cy="33555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264106" y="3853179"/>
            <a:ext cx="31055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 исследования: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английская, сибирская и ханты-мансийская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7706" y="457200"/>
            <a:ext cx="77033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возможно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дополнительные знания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предмету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«Технология» и общеобразовательной дисциплине «Английский язык» составляет одно целое в нашей будущей здоровой самостоятельной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8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170" y="862642"/>
            <a:ext cx="8695448" cy="5773386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7" name="Прямоугольник 6"/>
          <p:cNvSpPr/>
          <p:nvPr/>
        </p:nvSpPr>
        <p:spPr>
          <a:xfrm>
            <a:off x="9618453" y="2067187"/>
            <a:ext cx="2461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1590675"/>
            <a:ext cx="7572375" cy="4267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5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 b="4779"/>
          <a:stretch/>
        </p:blipFill>
        <p:spPr>
          <a:xfrm>
            <a:off x="1518914" y="163902"/>
            <a:ext cx="9747184" cy="64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2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4" y="773537"/>
            <a:ext cx="90424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468804" y="793130"/>
            <a:ext cx="7680100" cy="2369713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488" y="526960"/>
            <a:ext cx="2333625" cy="304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2143" y="13778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Гастроархеолог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Игорь Шеин считает, что все новое – это хорошо забытое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49" y="3501986"/>
            <a:ext cx="3884255" cy="2690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640" y="3574960"/>
            <a:ext cx="3639848" cy="26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98740" y="1250830"/>
            <a:ext cx="6014480" cy="40371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71286" y="280512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3638" y="1340975"/>
            <a:ext cx="53023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учителя технологии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Крылову Л.А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идею проведения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Битвы кулинарии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участников шоу и нашу творческую группу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Иванову Татьяну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Мамедову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Зехру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Потайчука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Артема</a:t>
            </a:r>
          </a:p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Сулайманову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Дарину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КУЛИНАРОВ:</a:t>
            </a:r>
          </a:p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Штепина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Семена</a:t>
            </a:r>
          </a:p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Потайчука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Артема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Угрюмова Андрея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Настина Дмитрия</a:t>
            </a:r>
          </a:p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Хрушкова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892" t="14284" r="15068" b="30199"/>
          <a:stretch/>
        </p:blipFill>
        <p:spPr>
          <a:xfrm>
            <a:off x="7444565" y="179440"/>
            <a:ext cx="1853981" cy="1947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228" t="22914" b="22325"/>
          <a:stretch/>
        </p:blipFill>
        <p:spPr>
          <a:xfrm>
            <a:off x="10481495" y="229255"/>
            <a:ext cx="1526876" cy="1705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6832" t="26619" r="3355" b="26747"/>
          <a:stretch/>
        </p:blipFill>
        <p:spPr>
          <a:xfrm>
            <a:off x="9645635" y="2099560"/>
            <a:ext cx="1065030" cy="14820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552" t="21848" r="25041" b="21099"/>
          <a:stretch/>
        </p:blipFill>
        <p:spPr>
          <a:xfrm>
            <a:off x="9498305" y="229255"/>
            <a:ext cx="983190" cy="1775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23194" r="32910" b="31243"/>
          <a:stretch/>
        </p:blipFill>
        <p:spPr>
          <a:xfrm>
            <a:off x="10910584" y="1966943"/>
            <a:ext cx="1097787" cy="1614690"/>
          </a:xfrm>
          <a:prstGeom prst="rect">
            <a:avLst/>
          </a:prstGeom>
        </p:spPr>
      </p:pic>
      <p:pic>
        <p:nvPicPr>
          <p:cNvPr id="3074" name="Picture 2" descr="D:\МОИ ДОКУМЕНТЫ!!!\ФОТО\ШКОЛА-ФОТКИ\Шекспириада 2023\IMG_718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26308" r="55839" b="7479"/>
          <a:stretch/>
        </p:blipFill>
        <p:spPr bwMode="auto">
          <a:xfrm>
            <a:off x="-34115834" y="8458201"/>
            <a:ext cx="7750634" cy="172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МОИ ДОКУМЕНТЫ!!!\ФОТО\ШКОЛА-ФОТКИ\Шекспириада 2023\IMG_718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25723" r="57793" b="12148"/>
          <a:stretch/>
        </p:blipFill>
        <p:spPr bwMode="auto">
          <a:xfrm>
            <a:off x="-28544520" y="15560040"/>
            <a:ext cx="761892" cy="928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18762" r="41187" b="13391"/>
          <a:stretch/>
        </p:blipFill>
        <p:spPr>
          <a:xfrm>
            <a:off x="7401165" y="2474835"/>
            <a:ext cx="1897381" cy="28131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39300" b="6677"/>
          <a:stretch/>
        </p:blipFill>
        <p:spPr>
          <a:xfrm>
            <a:off x="9498305" y="3722145"/>
            <a:ext cx="2510066" cy="1419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4"/>
          <a:stretch/>
        </p:blipFill>
        <p:spPr>
          <a:xfrm>
            <a:off x="3376238" y="2406364"/>
            <a:ext cx="3268401" cy="23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2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8" t="24111" r="23437" b="10666"/>
          <a:stretch/>
        </p:blipFill>
        <p:spPr bwMode="auto">
          <a:xfrm>
            <a:off x="2404766" y="281940"/>
            <a:ext cx="8873574" cy="615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189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42134"/>
            <a:ext cx="9425354" cy="155056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BATTLE» ИЛИ ЗДОРОВОЕ ПИТАНИЕ</a:t>
            </a:r>
            <a:b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АНГЛИИ, ЗАПАДНОЙ СИБИРИ И </a:t>
            </a: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ЮГРЕ</a:t>
            </a:r>
            <a:b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59857" y="2656936"/>
            <a:ext cx="7496354" cy="3623093"/>
          </a:xfrm>
        </p:spPr>
        <p:txBody>
          <a:bodyPr>
            <a:normAutofit/>
          </a:bodyPr>
          <a:lstStyle/>
          <a:p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</a:t>
            </a:r>
          </a:p>
          <a:p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Дурникова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Сергеевна, учащаяся 9А класса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Шишкова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Яна Дмитриевна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учащаяся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Загороднева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Васильевна, учитель английского языка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Муниципального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автономного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общеобразовательного учреждения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города </a:t>
            </a:r>
            <a:r>
              <a:rPr lang="ru-RU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Нягани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«Средняя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общеобразовательная школа №6» имени А.И. Гордиенко</a:t>
            </a: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6573" y="40782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05" y="3296893"/>
            <a:ext cx="2543272" cy="193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9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5618" y="656823"/>
            <a:ext cx="8968028" cy="3891565"/>
          </a:xfrm>
        </p:spPr>
        <p:txBody>
          <a:bodyPr>
            <a:normAutofit/>
          </a:bodyPr>
          <a:lstStyle/>
          <a:p>
            <a:pPr lvl="1"/>
            <a:r>
              <a:rPr lang="ru-RU" sz="2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Исследуемая проблема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объем страноведческих и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регионоведческих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знаний по технологии кулинарного мастерства для здорового образа жизни в учебниках английского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3059806"/>
            <a:ext cx="3431146" cy="3431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558" y="3059806"/>
            <a:ext cx="234315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691" y="3059806"/>
            <a:ext cx="24193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1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57932" y="199521"/>
            <a:ext cx="2562045" cy="523220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  <a:r>
              <a:rPr lang="ru-RU" b="1" dirty="0" smtClean="0">
                <a:solidFill>
                  <a:schemeClr val="accent1"/>
                </a:solidFill>
              </a:rPr>
              <a:t>: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56271" y="1568646"/>
            <a:ext cx="967883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содержательную основу изучения английского языка 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образ жизни» через сопоставление национальных традиций в еде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5148972" y="821912"/>
            <a:ext cx="700617" cy="502276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93245" y="2700285"/>
            <a:ext cx="4087781" cy="584775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 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5402689" y="3285060"/>
            <a:ext cx="347730" cy="546865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3358" y="3748673"/>
            <a:ext cx="101619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связи английского языка с технологией кулинарии.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 питания учащихся в школьной столовой и дома. Рассчитать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калорийность рациона в шоу конкурсе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Battle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Chiefs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регионоведение через блюда национальной кухни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манси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народностей, проживающих в нашей местности.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проблемах излишнего веса у подростков из-за неправильного питания в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учреждениях нашего города.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традиционные первые, вторые блюда, десерты и напитки в Англии, Сибири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Югре.</a:t>
            </a:r>
          </a:p>
        </p:txBody>
      </p:sp>
    </p:spTree>
    <p:extLst>
      <p:ext uri="{BB962C8B-B14F-4D97-AF65-F5344CB8AC3E}">
        <p14:creationId xmlns:p14="http://schemas.microsoft.com/office/powerpoint/2010/main" val="17855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6093" y="436896"/>
            <a:ext cx="9380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использованные в данной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0128" y="1595887"/>
            <a:ext cx="3476446" cy="5434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теоретические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30128" y="2760453"/>
            <a:ext cx="3476446" cy="55209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эмпирические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30128" y="3812875"/>
            <a:ext cx="3476446" cy="5693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сравнения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30128" y="4891177"/>
            <a:ext cx="3476446" cy="5520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математический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90513" y="5814204"/>
            <a:ext cx="3416061" cy="603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иллюстративный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5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737" y="154547"/>
            <a:ext cx="5383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исследовани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948" y="772745"/>
            <a:ext cx="8983790" cy="597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578" y="348358"/>
            <a:ext cx="8911687" cy="1280890"/>
          </a:xfrm>
        </p:spPr>
        <p:txBody>
          <a:bodyPr/>
          <a:lstStyle/>
          <a:p>
            <a:r>
              <a:rPr lang="ru-RU" dirty="0" smtClean="0"/>
              <a:t>Изучения </a:t>
            </a:r>
            <a:r>
              <a:rPr lang="ru-RU" dirty="0"/>
              <a:t>ингредиентов и </a:t>
            </a:r>
            <a:r>
              <a:rPr lang="ru-RU" dirty="0" smtClean="0"/>
              <a:t>калорийности конкурсных </a:t>
            </a:r>
            <a:r>
              <a:rPr lang="ru-RU" dirty="0"/>
              <a:t>блюд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76" y="1355666"/>
            <a:ext cx="2599989" cy="18630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0111" y="1594255"/>
            <a:ext cx="10218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Средняя калорийность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шаурмы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курицей на 100 грамм: 130-245-330 ккал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шавермы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курицей (1 шт., классическая, весом 350 г) – 455-858-1155 ккал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0904" y="2420331"/>
            <a:ext cx="6942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Средняя калорийность сырников (на 100 грамм) - 250 -260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ккал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81" y="2484326"/>
            <a:ext cx="2502860" cy="16696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46884" y="3228188"/>
            <a:ext cx="57257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Средняя калорийность макарон по-флотски (на 100 грамм) – 200 -250 ккал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3849" r="12912"/>
          <a:stretch/>
        </p:blipFill>
        <p:spPr>
          <a:xfrm>
            <a:off x="3604318" y="3042317"/>
            <a:ext cx="2317190" cy="19312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7613" y="4511922"/>
            <a:ext cx="35846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4.макарон с курицей в сливочном соусе (на 100 грамм) – 120 -200 ккал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547" y="5149784"/>
            <a:ext cx="2391503" cy="17082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76665" y="594620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5.Макароны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сыром в сливочном соусе (на 100 грамм) – 250 -350 ккал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3773" r="6059"/>
          <a:stretch/>
        </p:blipFill>
        <p:spPr>
          <a:xfrm>
            <a:off x="8886241" y="3895202"/>
            <a:ext cx="2910312" cy="1765068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9124665" y="1738648"/>
            <a:ext cx="5473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947139" y="3041698"/>
            <a:ext cx="260894" cy="233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957487" y="3504602"/>
            <a:ext cx="4893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730904" y="5477280"/>
            <a:ext cx="371828" cy="338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8498236" y="5578889"/>
            <a:ext cx="244698" cy="425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1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5245" y="439838"/>
            <a:ext cx="5796950" cy="227748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Интервью с заведующей школьной столовой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Диаграммы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«Килокалории» и «Любимые блюда» учеников нашей школы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30" y="3340564"/>
            <a:ext cx="3884230" cy="3031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025" y="3329004"/>
            <a:ext cx="3876541" cy="30546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175" r="13150"/>
          <a:stretch/>
        </p:blipFill>
        <p:spPr>
          <a:xfrm>
            <a:off x="8410390" y="3329003"/>
            <a:ext cx="3631842" cy="305465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86" y="345058"/>
            <a:ext cx="3355675" cy="2372264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>
            <a:off x="5029200" y="76697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9359660" y="229633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90" y="526845"/>
            <a:ext cx="4678322" cy="2497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80" y="526845"/>
            <a:ext cx="4620980" cy="25118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819" y="3409929"/>
            <a:ext cx="4901864" cy="2668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033" y="3409928"/>
            <a:ext cx="5066475" cy="266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10762</TotalTime>
  <Words>670</Words>
  <Application>Microsoft Office PowerPoint</Application>
  <PresentationFormat>Произвольный</PresentationFormat>
  <Paragraphs>105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Легкий дым</vt:lpstr>
      <vt:lpstr>          «BATTLE» ИЛИ ЗДОРОВОЕ ПИТАНИЕ        В АНГЛИИ, ЗАПАДНОЙ СИБИРИ И ЮГРЕ                                   Исследовательская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Изучения ингредиентов и калорийности конкурсных блюд</vt:lpstr>
      <vt:lpstr>Интервью с заведующей школьной столовой    Диаграммы «Килокалории» и «Любимые блюда» учеников нашей школы</vt:lpstr>
      <vt:lpstr>Презентация PowerPoint</vt:lpstr>
      <vt:lpstr>ВЫВОД: Наши одноклассники и ученики старшей школы в основной массе придерживаются правильного питания, около10% не интересуются своим режимом питания и употребляют в пищу неполезные продукты.</vt:lpstr>
      <vt:lpstr>Презентация PowerPoint</vt:lpstr>
      <vt:lpstr>Презентация PowerPoint</vt:lpstr>
      <vt:lpstr>Кулинарная культура Западной Сибири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«BATTLE» ИЛИ ЗДОРОВОЕ ПИТАНИЕ        В АНГЛИИ, ЗАПАДНОЙ СИБИРИ И ЮГРЕ                                   Исследовательская работа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«BATTLE» ИЛИ ЗДОРОВОЕ ПИТАНИЕ В АНГЛИИ, ЗАПАДНОЙ СИБИРИ И ЮГРЕ</dc:title>
  <dc:creator>Загороднева Г.В.</dc:creator>
  <cp:lastModifiedBy>Галина</cp:lastModifiedBy>
  <cp:revision>84</cp:revision>
  <dcterms:created xsi:type="dcterms:W3CDTF">2024-02-18T12:00:05Z</dcterms:created>
  <dcterms:modified xsi:type="dcterms:W3CDTF">2024-05-19T15:03:14Z</dcterms:modified>
</cp:coreProperties>
</file>