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7" r:id="rId2"/>
    <p:sldId id="304" r:id="rId3"/>
    <p:sldId id="259" r:id="rId4"/>
    <p:sldId id="260" r:id="rId5"/>
    <p:sldId id="263" r:id="rId6"/>
    <p:sldId id="264" r:id="rId7"/>
    <p:sldId id="256" r:id="rId8"/>
    <p:sldId id="257" r:id="rId9"/>
    <p:sldId id="274" r:id="rId10"/>
    <p:sldId id="275" r:id="rId11"/>
    <p:sldId id="258" r:id="rId12"/>
    <p:sldId id="278" r:id="rId13"/>
    <p:sldId id="279" r:id="rId14"/>
    <p:sldId id="280" r:id="rId15"/>
    <p:sldId id="281" r:id="rId16"/>
    <p:sldId id="282" r:id="rId17"/>
    <p:sldId id="265" r:id="rId18"/>
    <p:sldId id="309" r:id="rId19"/>
    <p:sldId id="266" r:id="rId20"/>
    <p:sldId id="285" r:id="rId21"/>
    <p:sldId id="287" r:id="rId22"/>
    <p:sldId id="286" r:id="rId23"/>
    <p:sldId id="284" r:id="rId24"/>
    <p:sldId id="302" r:id="rId25"/>
    <p:sldId id="288" r:id="rId26"/>
    <p:sldId id="289" r:id="rId27"/>
    <p:sldId id="271" r:id="rId28"/>
    <p:sldId id="290" r:id="rId29"/>
    <p:sldId id="267" r:id="rId30"/>
    <p:sldId id="291" r:id="rId31"/>
    <p:sldId id="292" r:id="rId32"/>
    <p:sldId id="283" r:id="rId33"/>
    <p:sldId id="303" r:id="rId34"/>
    <p:sldId id="272" r:id="rId35"/>
    <p:sldId id="293" r:id="rId36"/>
    <p:sldId id="294" r:id="rId37"/>
    <p:sldId id="295" r:id="rId38"/>
    <p:sldId id="296" r:id="rId39"/>
    <p:sldId id="273" r:id="rId40"/>
    <p:sldId id="298" r:id="rId41"/>
    <p:sldId id="297" r:id="rId42"/>
    <p:sldId id="299" r:id="rId43"/>
    <p:sldId id="306" r:id="rId44"/>
    <p:sldId id="262" r:id="rId45"/>
    <p:sldId id="310" r:id="rId46"/>
    <p:sldId id="312" r:id="rId47"/>
    <p:sldId id="313" r:id="rId48"/>
    <p:sldId id="315" r:id="rId49"/>
    <p:sldId id="316" r:id="rId50"/>
    <p:sldId id="317" r:id="rId51"/>
    <p:sldId id="318" r:id="rId52"/>
    <p:sldId id="319" r:id="rId53"/>
    <p:sldId id="320" r:id="rId54"/>
    <p:sldId id="321" r:id="rId55"/>
    <p:sldId id="323" r:id="rId56"/>
    <p:sldId id="324" r:id="rId57"/>
    <p:sldId id="327" r:id="rId58"/>
    <p:sldId id="328"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3" autoAdjust="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05ABB-F718-4D9C-A385-8C49555343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2E1BA4A3-A223-4B8D-8772-B4AAD07AD8B2}">
      <dgm:prSet phldrT="[Текст]"/>
      <dgm:spPr/>
      <dgm:t>
        <a:bodyPr/>
        <a:lstStyle/>
        <a:p>
          <a:r>
            <a:rPr lang="ru-RU" dirty="0" smtClean="0"/>
            <a:t>Прямые заимствования</a:t>
          </a:r>
        </a:p>
        <a:p>
          <a:endParaRPr lang="ru-RU" dirty="0"/>
        </a:p>
      </dgm:t>
    </dgm:pt>
    <dgm:pt modelId="{B4A3B8E0-132D-4C10-9992-60F0CD728DC5}" type="parTrans" cxnId="{19B403F9-1B9E-47B9-A871-8F0AF4AC75DB}">
      <dgm:prSet/>
      <dgm:spPr/>
      <dgm:t>
        <a:bodyPr/>
        <a:lstStyle/>
        <a:p>
          <a:endParaRPr lang="ru-RU"/>
        </a:p>
      </dgm:t>
    </dgm:pt>
    <dgm:pt modelId="{20B75D3C-D22A-4E6F-B65E-758E9ABDA915}" type="sibTrans" cxnId="{19B403F9-1B9E-47B9-A871-8F0AF4AC75DB}">
      <dgm:prSet/>
      <dgm:spPr/>
      <dgm:t>
        <a:bodyPr/>
        <a:lstStyle/>
        <a:p>
          <a:endParaRPr lang="ru-RU"/>
        </a:p>
      </dgm:t>
    </dgm:pt>
    <dgm:pt modelId="{8CD649AA-63FA-4C5B-BFC2-F336CA20BDB5}">
      <dgm:prSet phldrT="[Текст]"/>
      <dgm:spPr/>
      <dgm:t>
        <a:bodyPr/>
        <a:lstStyle/>
        <a:p>
          <a:r>
            <a:rPr lang="ru-RU" dirty="0" smtClean="0"/>
            <a:t>Гибриды </a:t>
          </a:r>
        </a:p>
        <a:p>
          <a:endParaRPr lang="ru-RU" dirty="0"/>
        </a:p>
      </dgm:t>
    </dgm:pt>
    <dgm:pt modelId="{EC6F6132-097A-45D3-AF1E-B960FD08F43F}" type="parTrans" cxnId="{D264D6AF-45BB-4CCE-A976-111AE9D0ED01}">
      <dgm:prSet/>
      <dgm:spPr/>
      <dgm:t>
        <a:bodyPr/>
        <a:lstStyle/>
        <a:p>
          <a:endParaRPr lang="ru-RU"/>
        </a:p>
      </dgm:t>
    </dgm:pt>
    <dgm:pt modelId="{05609F53-0D02-44FC-912A-BE4D4BACB64F}" type="sibTrans" cxnId="{D264D6AF-45BB-4CCE-A976-111AE9D0ED01}">
      <dgm:prSet/>
      <dgm:spPr/>
      <dgm:t>
        <a:bodyPr/>
        <a:lstStyle/>
        <a:p>
          <a:endParaRPr lang="ru-RU"/>
        </a:p>
      </dgm:t>
    </dgm:pt>
    <dgm:pt modelId="{5A0EAB3D-90B0-4FE0-BB98-5D9E26F71857}">
      <dgm:prSet phldrT="[Текст]"/>
      <dgm:spPr/>
      <dgm:t>
        <a:bodyPr/>
        <a:lstStyle/>
        <a:p>
          <a:r>
            <a:rPr lang="ru-RU" dirty="0" smtClean="0"/>
            <a:t>Калька</a:t>
          </a:r>
          <a:endParaRPr lang="ru-RU" dirty="0"/>
        </a:p>
      </dgm:t>
    </dgm:pt>
    <dgm:pt modelId="{5AC4A750-6C68-421E-AD28-1E1D87B640BA}" type="parTrans" cxnId="{629FE97D-A543-4261-91CF-E79C23F2EA4D}">
      <dgm:prSet/>
      <dgm:spPr/>
      <dgm:t>
        <a:bodyPr/>
        <a:lstStyle/>
        <a:p>
          <a:endParaRPr lang="ru-RU"/>
        </a:p>
      </dgm:t>
    </dgm:pt>
    <dgm:pt modelId="{81B471E1-FEAD-416C-8E33-0D51526A3EBA}" type="sibTrans" cxnId="{629FE97D-A543-4261-91CF-E79C23F2EA4D}">
      <dgm:prSet/>
      <dgm:spPr/>
      <dgm:t>
        <a:bodyPr/>
        <a:lstStyle/>
        <a:p>
          <a:endParaRPr lang="ru-RU"/>
        </a:p>
      </dgm:t>
    </dgm:pt>
    <dgm:pt modelId="{ACB98857-12F2-4303-82CB-F7B9A221C8EA}">
      <dgm:prSet phldrT="[Текст]"/>
      <dgm:spPr/>
      <dgm:t>
        <a:bodyPr/>
        <a:lstStyle/>
        <a:p>
          <a:r>
            <a:rPr lang="ru-RU" dirty="0" smtClean="0"/>
            <a:t>Полукалька</a:t>
          </a:r>
          <a:endParaRPr lang="ru-RU" dirty="0"/>
        </a:p>
      </dgm:t>
    </dgm:pt>
    <dgm:pt modelId="{EC6CEE68-03C4-44D0-9647-199D8469B066}" type="parTrans" cxnId="{1B3B234C-9567-4616-9AD0-7EE75D83F509}">
      <dgm:prSet/>
      <dgm:spPr/>
      <dgm:t>
        <a:bodyPr/>
        <a:lstStyle/>
        <a:p>
          <a:endParaRPr lang="ru-RU"/>
        </a:p>
      </dgm:t>
    </dgm:pt>
    <dgm:pt modelId="{68D0931E-0BA4-4942-A427-2F1DF9E93519}" type="sibTrans" cxnId="{1B3B234C-9567-4616-9AD0-7EE75D83F509}">
      <dgm:prSet/>
      <dgm:spPr/>
      <dgm:t>
        <a:bodyPr/>
        <a:lstStyle/>
        <a:p>
          <a:endParaRPr lang="ru-RU"/>
        </a:p>
      </dgm:t>
    </dgm:pt>
    <dgm:pt modelId="{EF500C11-FBB8-43E2-B247-6DDF5109F3DF}">
      <dgm:prSet phldrT="[Текст]"/>
      <dgm:spPr/>
      <dgm:t>
        <a:bodyPr/>
        <a:lstStyle/>
        <a:p>
          <a:r>
            <a:rPr lang="ru-RU" dirty="0" smtClean="0"/>
            <a:t>Экзотизмы</a:t>
          </a:r>
          <a:endParaRPr lang="ru-RU" dirty="0"/>
        </a:p>
      </dgm:t>
    </dgm:pt>
    <dgm:pt modelId="{540FE182-4EFB-48D1-ADBB-471FCFDB39FC}" type="parTrans" cxnId="{B84BB518-3614-4481-AC1F-0EA4031731BD}">
      <dgm:prSet/>
      <dgm:spPr/>
      <dgm:t>
        <a:bodyPr/>
        <a:lstStyle/>
        <a:p>
          <a:endParaRPr lang="ru-RU"/>
        </a:p>
      </dgm:t>
    </dgm:pt>
    <dgm:pt modelId="{686437A9-DFDE-492D-8E47-302463965920}" type="sibTrans" cxnId="{B84BB518-3614-4481-AC1F-0EA4031731BD}">
      <dgm:prSet/>
      <dgm:spPr/>
      <dgm:t>
        <a:bodyPr/>
        <a:lstStyle/>
        <a:p>
          <a:endParaRPr lang="ru-RU"/>
        </a:p>
      </dgm:t>
    </dgm:pt>
    <dgm:pt modelId="{C4897431-C219-4F72-9CE1-52A699029C36}">
      <dgm:prSet phldrT="[Текст]"/>
      <dgm:spPr/>
      <dgm:t>
        <a:bodyPr/>
        <a:lstStyle/>
        <a:p>
          <a:r>
            <a:rPr lang="ru-RU" dirty="0" smtClean="0"/>
            <a:t>Иноязычные вкрапления</a:t>
          </a:r>
          <a:endParaRPr lang="ru-RU" dirty="0"/>
        </a:p>
      </dgm:t>
    </dgm:pt>
    <dgm:pt modelId="{2AF21326-413F-477C-9556-2677A2AD96F7}" type="parTrans" cxnId="{17527127-9075-4D69-B44C-4543F6221998}">
      <dgm:prSet/>
      <dgm:spPr/>
      <dgm:t>
        <a:bodyPr/>
        <a:lstStyle/>
        <a:p>
          <a:endParaRPr lang="ru-RU"/>
        </a:p>
      </dgm:t>
    </dgm:pt>
    <dgm:pt modelId="{2BC22B74-C97D-40E3-8B4A-996B62D45EED}" type="sibTrans" cxnId="{17527127-9075-4D69-B44C-4543F6221998}">
      <dgm:prSet/>
      <dgm:spPr/>
      <dgm:t>
        <a:bodyPr/>
        <a:lstStyle/>
        <a:p>
          <a:endParaRPr lang="ru-RU"/>
        </a:p>
      </dgm:t>
    </dgm:pt>
    <dgm:pt modelId="{3373E64A-905C-4AD6-9453-D9BB351F1331}">
      <dgm:prSet phldrT="[Текст]"/>
      <dgm:spPr/>
      <dgm:t>
        <a:bodyPr/>
        <a:lstStyle/>
        <a:p>
          <a:r>
            <a:rPr lang="ru-RU" dirty="0" smtClean="0"/>
            <a:t>Композиты</a:t>
          </a:r>
          <a:endParaRPr lang="ru-RU" dirty="0"/>
        </a:p>
      </dgm:t>
    </dgm:pt>
    <dgm:pt modelId="{74EF62D1-FF02-47DA-A7A6-1DE565E7A1AF}" type="parTrans" cxnId="{1200F663-2037-4A27-8A6D-3F0CBA0AB2B8}">
      <dgm:prSet/>
      <dgm:spPr/>
      <dgm:t>
        <a:bodyPr/>
        <a:lstStyle/>
        <a:p>
          <a:endParaRPr lang="ru-RU"/>
        </a:p>
      </dgm:t>
    </dgm:pt>
    <dgm:pt modelId="{9508598B-EF44-4D03-A8E6-3E8262794311}" type="sibTrans" cxnId="{1200F663-2037-4A27-8A6D-3F0CBA0AB2B8}">
      <dgm:prSet/>
      <dgm:spPr/>
      <dgm:t>
        <a:bodyPr/>
        <a:lstStyle/>
        <a:p>
          <a:endParaRPr lang="ru-RU"/>
        </a:p>
      </dgm:t>
    </dgm:pt>
    <dgm:pt modelId="{DCF96E67-858E-40DB-9100-09CBAB665422}" type="pres">
      <dgm:prSet presAssocID="{2FA05ABB-F718-4D9C-A385-8C49555343FA}" presName="diagram" presStyleCnt="0">
        <dgm:presLayoutVars>
          <dgm:dir/>
          <dgm:resizeHandles val="exact"/>
        </dgm:presLayoutVars>
      </dgm:prSet>
      <dgm:spPr/>
      <dgm:t>
        <a:bodyPr/>
        <a:lstStyle/>
        <a:p>
          <a:endParaRPr lang="ru-RU"/>
        </a:p>
      </dgm:t>
    </dgm:pt>
    <dgm:pt modelId="{54EF700D-0453-4C38-8ACD-547EC325A593}" type="pres">
      <dgm:prSet presAssocID="{2E1BA4A3-A223-4B8D-8772-B4AAD07AD8B2}" presName="node" presStyleLbl="node1" presStyleIdx="0" presStyleCnt="7">
        <dgm:presLayoutVars>
          <dgm:bulletEnabled val="1"/>
        </dgm:presLayoutVars>
      </dgm:prSet>
      <dgm:spPr/>
      <dgm:t>
        <a:bodyPr/>
        <a:lstStyle/>
        <a:p>
          <a:endParaRPr lang="ru-RU"/>
        </a:p>
      </dgm:t>
    </dgm:pt>
    <dgm:pt modelId="{E6616D33-E96A-4261-9D64-D6276084ED8B}" type="pres">
      <dgm:prSet presAssocID="{20B75D3C-D22A-4E6F-B65E-758E9ABDA915}" presName="sibTrans" presStyleCnt="0"/>
      <dgm:spPr/>
    </dgm:pt>
    <dgm:pt modelId="{9834019E-BB2A-4B91-B32A-CD70758E5373}" type="pres">
      <dgm:prSet presAssocID="{8CD649AA-63FA-4C5B-BFC2-F336CA20BDB5}" presName="node" presStyleLbl="node1" presStyleIdx="1" presStyleCnt="7">
        <dgm:presLayoutVars>
          <dgm:bulletEnabled val="1"/>
        </dgm:presLayoutVars>
      </dgm:prSet>
      <dgm:spPr/>
      <dgm:t>
        <a:bodyPr/>
        <a:lstStyle/>
        <a:p>
          <a:endParaRPr lang="ru-RU"/>
        </a:p>
      </dgm:t>
    </dgm:pt>
    <dgm:pt modelId="{59FC78AB-A6F0-48AF-A6F3-CB94984E7499}" type="pres">
      <dgm:prSet presAssocID="{05609F53-0D02-44FC-912A-BE4D4BACB64F}" presName="sibTrans" presStyleCnt="0"/>
      <dgm:spPr/>
    </dgm:pt>
    <dgm:pt modelId="{11288B1A-7A3D-411A-AB1B-15D4B4D62837}" type="pres">
      <dgm:prSet presAssocID="{5A0EAB3D-90B0-4FE0-BB98-5D9E26F71857}" presName="node" presStyleLbl="node1" presStyleIdx="2" presStyleCnt="7">
        <dgm:presLayoutVars>
          <dgm:bulletEnabled val="1"/>
        </dgm:presLayoutVars>
      </dgm:prSet>
      <dgm:spPr/>
      <dgm:t>
        <a:bodyPr/>
        <a:lstStyle/>
        <a:p>
          <a:endParaRPr lang="ru-RU"/>
        </a:p>
      </dgm:t>
    </dgm:pt>
    <dgm:pt modelId="{B3125DEB-76F4-462E-BE56-2F5F90C4469B}" type="pres">
      <dgm:prSet presAssocID="{81B471E1-FEAD-416C-8E33-0D51526A3EBA}" presName="sibTrans" presStyleCnt="0"/>
      <dgm:spPr/>
    </dgm:pt>
    <dgm:pt modelId="{4D9B1011-2FAD-4325-9869-CE73C12B4CF0}" type="pres">
      <dgm:prSet presAssocID="{ACB98857-12F2-4303-82CB-F7B9A221C8EA}" presName="node" presStyleLbl="node1" presStyleIdx="3" presStyleCnt="7">
        <dgm:presLayoutVars>
          <dgm:bulletEnabled val="1"/>
        </dgm:presLayoutVars>
      </dgm:prSet>
      <dgm:spPr/>
      <dgm:t>
        <a:bodyPr/>
        <a:lstStyle/>
        <a:p>
          <a:endParaRPr lang="ru-RU"/>
        </a:p>
      </dgm:t>
    </dgm:pt>
    <dgm:pt modelId="{41963FB9-9358-4972-AC94-ED019AD998B5}" type="pres">
      <dgm:prSet presAssocID="{68D0931E-0BA4-4942-A427-2F1DF9E93519}" presName="sibTrans" presStyleCnt="0"/>
      <dgm:spPr/>
    </dgm:pt>
    <dgm:pt modelId="{256F16B6-9FDA-4005-B3A6-4377A26E0FA3}" type="pres">
      <dgm:prSet presAssocID="{EF500C11-FBB8-43E2-B247-6DDF5109F3DF}" presName="node" presStyleLbl="node1" presStyleIdx="4" presStyleCnt="7">
        <dgm:presLayoutVars>
          <dgm:bulletEnabled val="1"/>
        </dgm:presLayoutVars>
      </dgm:prSet>
      <dgm:spPr/>
      <dgm:t>
        <a:bodyPr/>
        <a:lstStyle/>
        <a:p>
          <a:endParaRPr lang="ru-RU"/>
        </a:p>
      </dgm:t>
    </dgm:pt>
    <dgm:pt modelId="{8D4EDD39-2555-4158-B3E7-8FB7ECAB1015}" type="pres">
      <dgm:prSet presAssocID="{686437A9-DFDE-492D-8E47-302463965920}" presName="sibTrans" presStyleCnt="0"/>
      <dgm:spPr/>
    </dgm:pt>
    <dgm:pt modelId="{20400EE2-5A2F-4A27-B32C-9DD91F27B07E}" type="pres">
      <dgm:prSet presAssocID="{C4897431-C219-4F72-9CE1-52A699029C36}" presName="node" presStyleLbl="node1" presStyleIdx="5" presStyleCnt="7">
        <dgm:presLayoutVars>
          <dgm:bulletEnabled val="1"/>
        </dgm:presLayoutVars>
      </dgm:prSet>
      <dgm:spPr/>
      <dgm:t>
        <a:bodyPr/>
        <a:lstStyle/>
        <a:p>
          <a:endParaRPr lang="ru-RU"/>
        </a:p>
      </dgm:t>
    </dgm:pt>
    <dgm:pt modelId="{4B54E345-A9B8-4218-BE28-E9381A491F3A}" type="pres">
      <dgm:prSet presAssocID="{2BC22B74-C97D-40E3-8B4A-996B62D45EED}" presName="sibTrans" presStyleCnt="0"/>
      <dgm:spPr/>
    </dgm:pt>
    <dgm:pt modelId="{D6AC4F17-6215-4C96-965F-78BF908BD525}" type="pres">
      <dgm:prSet presAssocID="{3373E64A-905C-4AD6-9453-D9BB351F1331}" presName="node" presStyleLbl="node1" presStyleIdx="6" presStyleCnt="7">
        <dgm:presLayoutVars>
          <dgm:bulletEnabled val="1"/>
        </dgm:presLayoutVars>
      </dgm:prSet>
      <dgm:spPr/>
      <dgm:t>
        <a:bodyPr/>
        <a:lstStyle/>
        <a:p>
          <a:endParaRPr lang="ru-RU"/>
        </a:p>
      </dgm:t>
    </dgm:pt>
  </dgm:ptLst>
  <dgm:cxnLst>
    <dgm:cxn modelId="{DEF9D547-DF3A-4C3D-936C-2416E9940BB6}" type="presOf" srcId="{8CD649AA-63FA-4C5B-BFC2-F336CA20BDB5}" destId="{9834019E-BB2A-4B91-B32A-CD70758E5373}" srcOrd="0" destOrd="0" presId="urn:microsoft.com/office/officeart/2005/8/layout/default"/>
    <dgm:cxn modelId="{1B3B234C-9567-4616-9AD0-7EE75D83F509}" srcId="{2FA05ABB-F718-4D9C-A385-8C49555343FA}" destId="{ACB98857-12F2-4303-82CB-F7B9A221C8EA}" srcOrd="3" destOrd="0" parTransId="{EC6CEE68-03C4-44D0-9647-199D8469B066}" sibTransId="{68D0931E-0BA4-4942-A427-2F1DF9E93519}"/>
    <dgm:cxn modelId="{D264D6AF-45BB-4CCE-A976-111AE9D0ED01}" srcId="{2FA05ABB-F718-4D9C-A385-8C49555343FA}" destId="{8CD649AA-63FA-4C5B-BFC2-F336CA20BDB5}" srcOrd="1" destOrd="0" parTransId="{EC6F6132-097A-45D3-AF1E-B960FD08F43F}" sibTransId="{05609F53-0D02-44FC-912A-BE4D4BACB64F}"/>
    <dgm:cxn modelId="{65AE517E-7F98-428B-A3B3-108789FA842D}" type="presOf" srcId="{3373E64A-905C-4AD6-9453-D9BB351F1331}" destId="{D6AC4F17-6215-4C96-965F-78BF908BD525}" srcOrd="0" destOrd="0" presId="urn:microsoft.com/office/officeart/2005/8/layout/default"/>
    <dgm:cxn modelId="{AC2C18D3-77FC-435B-A38D-5DDC2C30CBB5}" type="presOf" srcId="{ACB98857-12F2-4303-82CB-F7B9A221C8EA}" destId="{4D9B1011-2FAD-4325-9869-CE73C12B4CF0}" srcOrd="0" destOrd="0" presId="urn:microsoft.com/office/officeart/2005/8/layout/default"/>
    <dgm:cxn modelId="{19B403F9-1B9E-47B9-A871-8F0AF4AC75DB}" srcId="{2FA05ABB-F718-4D9C-A385-8C49555343FA}" destId="{2E1BA4A3-A223-4B8D-8772-B4AAD07AD8B2}" srcOrd="0" destOrd="0" parTransId="{B4A3B8E0-132D-4C10-9992-60F0CD728DC5}" sibTransId="{20B75D3C-D22A-4E6F-B65E-758E9ABDA915}"/>
    <dgm:cxn modelId="{B84BB518-3614-4481-AC1F-0EA4031731BD}" srcId="{2FA05ABB-F718-4D9C-A385-8C49555343FA}" destId="{EF500C11-FBB8-43E2-B247-6DDF5109F3DF}" srcOrd="4" destOrd="0" parTransId="{540FE182-4EFB-48D1-ADBB-471FCFDB39FC}" sibTransId="{686437A9-DFDE-492D-8E47-302463965920}"/>
    <dgm:cxn modelId="{4A3AE90F-A5F3-474C-BEB0-99C6C4089B53}" type="presOf" srcId="{EF500C11-FBB8-43E2-B247-6DDF5109F3DF}" destId="{256F16B6-9FDA-4005-B3A6-4377A26E0FA3}" srcOrd="0" destOrd="0" presId="urn:microsoft.com/office/officeart/2005/8/layout/default"/>
    <dgm:cxn modelId="{17527127-9075-4D69-B44C-4543F6221998}" srcId="{2FA05ABB-F718-4D9C-A385-8C49555343FA}" destId="{C4897431-C219-4F72-9CE1-52A699029C36}" srcOrd="5" destOrd="0" parTransId="{2AF21326-413F-477C-9556-2677A2AD96F7}" sibTransId="{2BC22B74-C97D-40E3-8B4A-996B62D45EED}"/>
    <dgm:cxn modelId="{1200F663-2037-4A27-8A6D-3F0CBA0AB2B8}" srcId="{2FA05ABB-F718-4D9C-A385-8C49555343FA}" destId="{3373E64A-905C-4AD6-9453-D9BB351F1331}" srcOrd="6" destOrd="0" parTransId="{74EF62D1-FF02-47DA-A7A6-1DE565E7A1AF}" sibTransId="{9508598B-EF44-4D03-A8E6-3E8262794311}"/>
    <dgm:cxn modelId="{9A7C304D-4831-4F65-B55C-0703A083CC53}" type="presOf" srcId="{5A0EAB3D-90B0-4FE0-BB98-5D9E26F71857}" destId="{11288B1A-7A3D-411A-AB1B-15D4B4D62837}" srcOrd="0" destOrd="0" presId="urn:microsoft.com/office/officeart/2005/8/layout/default"/>
    <dgm:cxn modelId="{D42EBF30-7A54-4C87-9232-91789321382C}" type="presOf" srcId="{2E1BA4A3-A223-4B8D-8772-B4AAD07AD8B2}" destId="{54EF700D-0453-4C38-8ACD-547EC325A593}" srcOrd="0" destOrd="0" presId="urn:microsoft.com/office/officeart/2005/8/layout/default"/>
    <dgm:cxn modelId="{81E6AD01-D532-4AE5-A32F-07488EBF8B3D}" type="presOf" srcId="{2FA05ABB-F718-4D9C-A385-8C49555343FA}" destId="{DCF96E67-858E-40DB-9100-09CBAB665422}" srcOrd="0" destOrd="0" presId="urn:microsoft.com/office/officeart/2005/8/layout/default"/>
    <dgm:cxn modelId="{CB104721-D9F0-43AA-9E15-2B7911C1C786}" type="presOf" srcId="{C4897431-C219-4F72-9CE1-52A699029C36}" destId="{20400EE2-5A2F-4A27-B32C-9DD91F27B07E}" srcOrd="0" destOrd="0" presId="urn:microsoft.com/office/officeart/2005/8/layout/default"/>
    <dgm:cxn modelId="{629FE97D-A543-4261-91CF-E79C23F2EA4D}" srcId="{2FA05ABB-F718-4D9C-A385-8C49555343FA}" destId="{5A0EAB3D-90B0-4FE0-BB98-5D9E26F71857}" srcOrd="2" destOrd="0" parTransId="{5AC4A750-6C68-421E-AD28-1E1D87B640BA}" sibTransId="{81B471E1-FEAD-416C-8E33-0D51526A3EBA}"/>
    <dgm:cxn modelId="{D454B915-39C4-4550-A8C0-22999DD9770C}" type="presParOf" srcId="{DCF96E67-858E-40DB-9100-09CBAB665422}" destId="{54EF700D-0453-4C38-8ACD-547EC325A593}" srcOrd="0" destOrd="0" presId="urn:microsoft.com/office/officeart/2005/8/layout/default"/>
    <dgm:cxn modelId="{A32080A4-1FD2-4D70-9F30-525953A9957A}" type="presParOf" srcId="{DCF96E67-858E-40DB-9100-09CBAB665422}" destId="{E6616D33-E96A-4261-9D64-D6276084ED8B}" srcOrd="1" destOrd="0" presId="urn:microsoft.com/office/officeart/2005/8/layout/default"/>
    <dgm:cxn modelId="{408E89CB-53A3-44FE-83C3-53B03A392A52}" type="presParOf" srcId="{DCF96E67-858E-40DB-9100-09CBAB665422}" destId="{9834019E-BB2A-4B91-B32A-CD70758E5373}" srcOrd="2" destOrd="0" presId="urn:microsoft.com/office/officeart/2005/8/layout/default"/>
    <dgm:cxn modelId="{B6CF6047-6EA3-47CB-82FB-090924FD327D}" type="presParOf" srcId="{DCF96E67-858E-40DB-9100-09CBAB665422}" destId="{59FC78AB-A6F0-48AF-A6F3-CB94984E7499}" srcOrd="3" destOrd="0" presId="urn:microsoft.com/office/officeart/2005/8/layout/default"/>
    <dgm:cxn modelId="{72C15A3A-4A1F-4CA0-9EE2-112C2CF65981}" type="presParOf" srcId="{DCF96E67-858E-40DB-9100-09CBAB665422}" destId="{11288B1A-7A3D-411A-AB1B-15D4B4D62837}" srcOrd="4" destOrd="0" presId="urn:microsoft.com/office/officeart/2005/8/layout/default"/>
    <dgm:cxn modelId="{5F577307-FB07-4329-8AB8-D00F44FB91FD}" type="presParOf" srcId="{DCF96E67-858E-40DB-9100-09CBAB665422}" destId="{B3125DEB-76F4-462E-BE56-2F5F90C4469B}" srcOrd="5" destOrd="0" presId="urn:microsoft.com/office/officeart/2005/8/layout/default"/>
    <dgm:cxn modelId="{5B98AC36-1685-414F-9665-17FFBF61BBDA}" type="presParOf" srcId="{DCF96E67-858E-40DB-9100-09CBAB665422}" destId="{4D9B1011-2FAD-4325-9869-CE73C12B4CF0}" srcOrd="6" destOrd="0" presId="urn:microsoft.com/office/officeart/2005/8/layout/default"/>
    <dgm:cxn modelId="{AEA98FCF-B020-437B-B972-EFC069FE8BC0}" type="presParOf" srcId="{DCF96E67-858E-40DB-9100-09CBAB665422}" destId="{41963FB9-9358-4972-AC94-ED019AD998B5}" srcOrd="7" destOrd="0" presId="urn:microsoft.com/office/officeart/2005/8/layout/default"/>
    <dgm:cxn modelId="{6AE6AAFD-767A-48D9-917F-67005516569B}" type="presParOf" srcId="{DCF96E67-858E-40DB-9100-09CBAB665422}" destId="{256F16B6-9FDA-4005-B3A6-4377A26E0FA3}" srcOrd="8" destOrd="0" presId="urn:microsoft.com/office/officeart/2005/8/layout/default"/>
    <dgm:cxn modelId="{61EB3943-399C-4F93-BC67-3896CCD88467}" type="presParOf" srcId="{DCF96E67-858E-40DB-9100-09CBAB665422}" destId="{8D4EDD39-2555-4158-B3E7-8FB7ECAB1015}" srcOrd="9" destOrd="0" presId="urn:microsoft.com/office/officeart/2005/8/layout/default"/>
    <dgm:cxn modelId="{A15BBF25-707A-44DF-BE24-4FD8321CE261}" type="presParOf" srcId="{DCF96E67-858E-40DB-9100-09CBAB665422}" destId="{20400EE2-5A2F-4A27-B32C-9DD91F27B07E}" srcOrd="10" destOrd="0" presId="urn:microsoft.com/office/officeart/2005/8/layout/default"/>
    <dgm:cxn modelId="{32B07035-5F00-419C-9311-FA7CCE159F35}" type="presParOf" srcId="{DCF96E67-858E-40DB-9100-09CBAB665422}" destId="{4B54E345-A9B8-4218-BE28-E9381A491F3A}" srcOrd="11" destOrd="0" presId="urn:microsoft.com/office/officeart/2005/8/layout/default"/>
    <dgm:cxn modelId="{DAC71B09-A9DB-4BEE-BEB4-E31BA8D678C0}" type="presParOf" srcId="{DCF96E67-858E-40DB-9100-09CBAB665422}" destId="{D6AC4F17-6215-4C96-965F-78BF908BD52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A13E1-5498-4999-B16E-1F667D46AC3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DA2877EA-1AD6-4384-9B3E-DCC675728D27}">
      <dgm:prSet phldrT="[Текст]" custT="1"/>
      <dgm:spPr/>
      <dgm:t>
        <a:bodyPr/>
        <a:lstStyle/>
        <a:p>
          <a:r>
            <a:rPr lang="ru-RU" sz="1400" dirty="0" smtClean="0">
              <a:solidFill>
                <a:schemeClr val="tx1"/>
              </a:solidFill>
            </a:rPr>
            <a:t>Бизнес английский (деловой стиль)</a:t>
          </a:r>
          <a:endParaRPr lang="ru-RU" sz="1400" dirty="0">
            <a:solidFill>
              <a:schemeClr val="tx1"/>
            </a:solidFill>
          </a:endParaRPr>
        </a:p>
      </dgm:t>
    </dgm:pt>
    <dgm:pt modelId="{AC7B8181-3C7C-4401-8D53-FF2522A0F6F0}" type="parTrans" cxnId="{26E1AF10-6299-4CDB-8B63-FC9E19D752C5}">
      <dgm:prSet/>
      <dgm:spPr/>
      <dgm:t>
        <a:bodyPr/>
        <a:lstStyle/>
        <a:p>
          <a:endParaRPr lang="ru-RU"/>
        </a:p>
      </dgm:t>
    </dgm:pt>
    <dgm:pt modelId="{5AE00FA4-6F11-430E-AC88-BB0129D614CD}" type="sibTrans" cxnId="{26E1AF10-6299-4CDB-8B63-FC9E19D752C5}">
      <dgm:prSet/>
      <dgm:spPr/>
      <dgm:t>
        <a:bodyPr/>
        <a:lstStyle/>
        <a:p>
          <a:endParaRPr lang="ru-RU"/>
        </a:p>
      </dgm:t>
    </dgm:pt>
    <dgm:pt modelId="{47E318E9-52C9-434C-8948-10902E35178E}">
      <dgm:prSet phldrT="[Текст]" custT="1"/>
      <dgm:spPr/>
      <dgm:t>
        <a:bodyPr/>
        <a:lstStyle/>
        <a:p>
          <a:r>
            <a:rPr lang="ru-RU" sz="1400" dirty="0" smtClean="0">
              <a:solidFill>
                <a:schemeClr val="tx1"/>
              </a:solidFill>
            </a:rPr>
            <a:t>Медицинский английский</a:t>
          </a:r>
          <a:endParaRPr lang="ru-RU" sz="1400" dirty="0">
            <a:solidFill>
              <a:schemeClr val="tx1"/>
            </a:solidFill>
          </a:endParaRPr>
        </a:p>
      </dgm:t>
    </dgm:pt>
    <dgm:pt modelId="{6FE88C88-82C1-4A86-B465-DD9E1B5D37A4}" type="parTrans" cxnId="{C7FFF9C7-DC3A-4F8C-8EC5-9AAF1A7E8471}">
      <dgm:prSet/>
      <dgm:spPr/>
      <dgm:t>
        <a:bodyPr/>
        <a:lstStyle/>
        <a:p>
          <a:endParaRPr lang="ru-RU"/>
        </a:p>
      </dgm:t>
    </dgm:pt>
    <dgm:pt modelId="{37EF816A-FD50-48D2-8D79-42CB8CD5F486}" type="sibTrans" cxnId="{C7FFF9C7-DC3A-4F8C-8EC5-9AAF1A7E8471}">
      <dgm:prSet/>
      <dgm:spPr/>
      <dgm:t>
        <a:bodyPr/>
        <a:lstStyle/>
        <a:p>
          <a:endParaRPr lang="ru-RU"/>
        </a:p>
      </dgm:t>
    </dgm:pt>
    <dgm:pt modelId="{E22A7E49-EA9E-4BDA-9747-33E52F225E08}">
      <dgm:prSet phldrT="[Текст]"/>
      <dgm:spPr/>
      <dgm:t>
        <a:bodyPr/>
        <a:lstStyle/>
        <a:p>
          <a:r>
            <a:rPr lang="ru-RU" dirty="0" smtClean="0">
              <a:solidFill>
                <a:schemeClr val="tx1"/>
              </a:solidFill>
            </a:rPr>
            <a:t>Служебный английский (разговорник)</a:t>
          </a:r>
          <a:endParaRPr lang="ru-RU" dirty="0">
            <a:solidFill>
              <a:schemeClr val="tx1"/>
            </a:solidFill>
          </a:endParaRPr>
        </a:p>
      </dgm:t>
    </dgm:pt>
    <dgm:pt modelId="{3E1264BF-40B0-4B08-815B-57C5D4A0C418}" type="parTrans" cxnId="{C8624911-EA5B-46B1-807A-5CAE11BA0CAB}">
      <dgm:prSet/>
      <dgm:spPr/>
      <dgm:t>
        <a:bodyPr/>
        <a:lstStyle/>
        <a:p>
          <a:endParaRPr lang="ru-RU"/>
        </a:p>
      </dgm:t>
    </dgm:pt>
    <dgm:pt modelId="{0B276193-2CE5-430E-878C-CEE2E7084D43}" type="sibTrans" cxnId="{C8624911-EA5B-46B1-807A-5CAE11BA0CAB}">
      <dgm:prSet/>
      <dgm:spPr/>
      <dgm:t>
        <a:bodyPr/>
        <a:lstStyle/>
        <a:p>
          <a:endParaRPr lang="ru-RU"/>
        </a:p>
      </dgm:t>
    </dgm:pt>
    <dgm:pt modelId="{AC7B5A00-6637-41B2-AD12-21BFBCA9B8D0}">
      <dgm:prSet phldrT="[Текст]"/>
      <dgm:spPr/>
      <dgm:t>
        <a:bodyPr/>
        <a:lstStyle/>
        <a:p>
          <a:r>
            <a:rPr lang="ru-RU" dirty="0" smtClean="0">
              <a:solidFill>
                <a:schemeClr val="tx1"/>
              </a:solidFill>
            </a:rPr>
            <a:t>Технический английский   (язык высоких технологий)</a:t>
          </a:r>
          <a:endParaRPr lang="ru-RU" dirty="0">
            <a:solidFill>
              <a:schemeClr val="tx1"/>
            </a:solidFill>
          </a:endParaRPr>
        </a:p>
      </dgm:t>
    </dgm:pt>
    <dgm:pt modelId="{D74C9035-F308-4EA6-981D-3548F5E9D123}" type="parTrans" cxnId="{9A1AB6E0-AB7E-4BB8-A6A8-0F8E13F2C9E5}">
      <dgm:prSet/>
      <dgm:spPr/>
      <dgm:t>
        <a:bodyPr/>
        <a:lstStyle/>
        <a:p>
          <a:endParaRPr lang="ru-RU"/>
        </a:p>
      </dgm:t>
    </dgm:pt>
    <dgm:pt modelId="{786B4514-2C89-44B4-AB4B-1643B372120A}" type="sibTrans" cxnId="{9A1AB6E0-AB7E-4BB8-A6A8-0F8E13F2C9E5}">
      <dgm:prSet/>
      <dgm:spPr/>
      <dgm:t>
        <a:bodyPr/>
        <a:lstStyle/>
        <a:p>
          <a:endParaRPr lang="ru-RU"/>
        </a:p>
      </dgm:t>
    </dgm:pt>
    <dgm:pt modelId="{1763066C-F95B-4E83-893A-76A75EFF9A98}">
      <dgm:prSet phldrT="[Текст]" custT="1"/>
      <dgm:spPr/>
      <dgm:t>
        <a:bodyPr/>
        <a:lstStyle/>
        <a:p>
          <a:r>
            <a:rPr lang="en-US" sz="1400" dirty="0" smtClean="0">
              <a:solidFill>
                <a:schemeClr val="tx1"/>
              </a:solidFill>
            </a:rPr>
            <a:t>Basic</a:t>
          </a:r>
          <a:r>
            <a:rPr lang="ru-RU" sz="1400" dirty="0" smtClean="0">
              <a:solidFill>
                <a:schemeClr val="tx1"/>
              </a:solidFill>
            </a:rPr>
            <a:t> ( язык </a:t>
          </a:r>
          <a:r>
            <a:rPr lang="ru-RU" sz="1400" dirty="0" err="1" smtClean="0">
              <a:solidFill>
                <a:schemeClr val="tx1"/>
              </a:solidFill>
            </a:rPr>
            <a:t>програм</a:t>
          </a:r>
          <a:r>
            <a:rPr lang="ru-RU" sz="1400" dirty="0" smtClean="0">
              <a:solidFill>
                <a:schemeClr val="tx1"/>
              </a:solidFill>
            </a:rPr>
            <a:t>-</a:t>
          </a:r>
        </a:p>
        <a:p>
          <a:r>
            <a:rPr lang="ru-RU" sz="1400" dirty="0" err="1" smtClean="0">
              <a:solidFill>
                <a:schemeClr val="tx1"/>
              </a:solidFill>
            </a:rPr>
            <a:t>мирования</a:t>
          </a:r>
          <a:r>
            <a:rPr lang="ru-RU" sz="1400" dirty="0" smtClean="0">
              <a:solidFill>
                <a:schemeClr val="tx1"/>
              </a:solidFill>
            </a:rPr>
            <a:t>)</a:t>
          </a:r>
          <a:endParaRPr lang="ru-RU" sz="1400" dirty="0">
            <a:solidFill>
              <a:schemeClr val="tx1"/>
            </a:solidFill>
          </a:endParaRPr>
        </a:p>
      </dgm:t>
    </dgm:pt>
    <dgm:pt modelId="{7F37DFCE-BE25-4C7F-AC04-6D023B44C23D}" type="parTrans" cxnId="{F03AB5A7-E381-4EEB-9AFD-07E1FA60F06F}">
      <dgm:prSet/>
      <dgm:spPr/>
      <dgm:t>
        <a:bodyPr/>
        <a:lstStyle/>
        <a:p>
          <a:endParaRPr lang="ru-RU"/>
        </a:p>
      </dgm:t>
    </dgm:pt>
    <dgm:pt modelId="{184D6C8B-F258-423A-9D21-6407219069ED}" type="sibTrans" cxnId="{F03AB5A7-E381-4EEB-9AFD-07E1FA60F06F}">
      <dgm:prSet/>
      <dgm:spPr/>
      <dgm:t>
        <a:bodyPr/>
        <a:lstStyle/>
        <a:p>
          <a:endParaRPr lang="ru-RU"/>
        </a:p>
      </dgm:t>
    </dgm:pt>
    <dgm:pt modelId="{644CB233-406D-4B81-A099-16F75D8F227C}" type="pres">
      <dgm:prSet presAssocID="{309A13E1-5498-4999-B16E-1F667D46AC32}" presName="cycle" presStyleCnt="0">
        <dgm:presLayoutVars>
          <dgm:dir/>
          <dgm:resizeHandles val="exact"/>
        </dgm:presLayoutVars>
      </dgm:prSet>
      <dgm:spPr/>
      <dgm:t>
        <a:bodyPr/>
        <a:lstStyle/>
        <a:p>
          <a:endParaRPr lang="ru-RU"/>
        </a:p>
      </dgm:t>
    </dgm:pt>
    <dgm:pt modelId="{524DF06B-DC59-44E7-8FFD-04D4525326B3}" type="pres">
      <dgm:prSet presAssocID="{DA2877EA-1AD6-4384-9B3E-DCC675728D27}" presName="node" presStyleLbl="node1" presStyleIdx="0" presStyleCnt="5">
        <dgm:presLayoutVars>
          <dgm:bulletEnabled val="1"/>
        </dgm:presLayoutVars>
      </dgm:prSet>
      <dgm:spPr/>
      <dgm:t>
        <a:bodyPr/>
        <a:lstStyle/>
        <a:p>
          <a:endParaRPr lang="ru-RU"/>
        </a:p>
      </dgm:t>
    </dgm:pt>
    <dgm:pt modelId="{90762758-C918-4B7F-8724-FD739BDC112F}" type="pres">
      <dgm:prSet presAssocID="{DA2877EA-1AD6-4384-9B3E-DCC675728D27}" presName="spNode" presStyleCnt="0"/>
      <dgm:spPr/>
    </dgm:pt>
    <dgm:pt modelId="{DC421441-A8B5-4D5A-B154-61CEA602DCE0}" type="pres">
      <dgm:prSet presAssocID="{5AE00FA4-6F11-430E-AC88-BB0129D614CD}" presName="sibTrans" presStyleLbl="sibTrans1D1" presStyleIdx="0" presStyleCnt="5"/>
      <dgm:spPr/>
      <dgm:t>
        <a:bodyPr/>
        <a:lstStyle/>
        <a:p>
          <a:endParaRPr lang="ru-RU"/>
        </a:p>
      </dgm:t>
    </dgm:pt>
    <dgm:pt modelId="{F5736446-D125-4CCC-A27F-32A46EDF7682}" type="pres">
      <dgm:prSet presAssocID="{47E318E9-52C9-434C-8948-10902E35178E}" presName="node" presStyleLbl="node1" presStyleIdx="1" presStyleCnt="5" custRadScaleRad="97062" custRadScaleInc="-2941">
        <dgm:presLayoutVars>
          <dgm:bulletEnabled val="1"/>
        </dgm:presLayoutVars>
      </dgm:prSet>
      <dgm:spPr/>
      <dgm:t>
        <a:bodyPr/>
        <a:lstStyle/>
        <a:p>
          <a:endParaRPr lang="ru-RU"/>
        </a:p>
      </dgm:t>
    </dgm:pt>
    <dgm:pt modelId="{8208CDCC-B265-4832-9F5E-1A9F4398A086}" type="pres">
      <dgm:prSet presAssocID="{47E318E9-52C9-434C-8948-10902E35178E}" presName="spNode" presStyleCnt="0"/>
      <dgm:spPr/>
    </dgm:pt>
    <dgm:pt modelId="{0B246D77-9680-42CC-B0B1-82BFD72A9C2A}" type="pres">
      <dgm:prSet presAssocID="{37EF816A-FD50-48D2-8D79-42CB8CD5F486}" presName="sibTrans" presStyleLbl="sibTrans1D1" presStyleIdx="1" presStyleCnt="5"/>
      <dgm:spPr/>
      <dgm:t>
        <a:bodyPr/>
        <a:lstStyle/>
        <a:p>
          <a:endParaRPr lang="ru-RU"/>
        </a:p>
      </dgm:t>
    </dgm:pt>
    <dgm:pt modelId="{5DB41B8C-3738-4DAB-B318-7B3FD7EE0FFD}" type="pres">
      <dgm:prSet presAssocID="{E22A7E49-EA9E-4BDA-9747-33E52F225E08}" presName="node" presStyleLbl="node1" presStyleIdx="2" presStyleCnt="5">
        <dgm:presLayoutVars>
          <dgm:bulletEnabled val="1"/>
        </dgm:presLayoutVars>
      </dgm:prSet>
      <dgm:spPr/>
      <dgm:t>
        <a:bodyPr/>
        <a:lstStyle/>
        <a:p>
          <a:endParaRPr lang="ru-RU"/>
        </a:p>
      </dgm:t>
    </dgm:pt>
    <dgm:pt modelId="{F15E4FF0-CF4D-4E80-A5F4-446592CD3CA6}" type="pres">
      <dgm:prSet presAssocID="{E22A7E49-EA9E-4BDA-9747-33E52F225E08}" presName="spNode" presStyleCnt="0"/>
      <dgm:spPr/>
    </dgm:pt>
    <dgm:pt modelId="{1BA8D404-0F08-4DE5-9451-9651D3F6322B}" type="pres">
      <dgm:prSet presAssocID="{0B276193-2CE5-430E-878C-CEE2E7084D43}" presName="sibTrans" presStyleLbl="sibTrans1D1" presStyleIdx="2" presStyleCnt="5"/>
      <dgm:spPr/>
      <dgm:t>
        <a:bodyPr/>
        <a:lstStyle/>
        <a:p>
          <a:endParaRPr lang="ru-RU"/>
        </a:p>
      </dgm:t>
    </dgm:pt>
    <dgm:pt modelId="{640F6DE7-9E28-458B-AFB2-37E1313AF5D2}" type="pres">
      <dgm:prSet presAssocID="{AC7B5A00-6637-41B2-AD12-21BFBCA9B8D0}" presName="node" presStyleLbl="node1" presStyleIdx="3" presStyleCnt="5">
        <dgm:presLayoutVars>
          <dgm:bulletEnabled val="1"/>
        </dgm:presLayoutVars>
      </dgm:prSet>
      <dgm:spPr/>
      <dgm:t>
        <a:bodyPr/>
        <a:lstStyle/>
        <a:p>
          <a:endParaRPr lang="ru-RU"/>
        </a:p>
      </dgm:t>
    </dgm:pt>
    <dgm:pt modelId="{AB56D144-F23E-4DF7-B684-CD2A5BBCD67E}" type="pres">
      <dgm:prSet presAssocID="{AC7B5A00-6637-41B2-AD12-21BFBCA9B8D0}" presName="spNode" presStyleCnt="0"/>
      <dgm:spPr/>
    </dgm:pt>
    <dgm:pt modelId="{871DA8E1-20CD-43F0-A1B7-A63E309002C1}" type="pres">
      <dgm:prSet presAssocID="{786B4514-2C89-44B4-AB4B-1643B372120A}" presName="sibTrans" presStyleLbl="sibTrans1D1" presStyleIdx="3" presStyleCnt="5"/>
      <dgm:spPr/>
      <dgm:t>
        <a:bodyPr/>
        <a:lstStyle/>
        <a:p>
          <a:endParaRPr lang="ru-RU"/>
        </a:p>
      </dgm:t>
    </dgm:pt>
    <dgm:pt modelId="{A4519A74-5533-46C5-981E-CB4BC456305D}" type="pres">
      <dgm:prSet presAssocID="{1763066C-F95B-4E83-893A-76A75EFF9A98}" presName="node" presStyleLbl="node1" presStyleIdx="4" presStyleCnt="5">
        <dgm:presLayoutVars>
          <dgm:bulletEnabled val="1"/>
        </dgm:presLayoutVars>
      </dgm:prSet>
      <dgm:spPr/>
      <dgm:t>
        <a:bodyPr/>
        <a:lstStyle/>
        <a:p>
          <a:endParaRPr lang="ru-RU"/>
        </a:p>
      </dgm:t>
    </dgm:pt>
    <dgm:pt modelId="{82B641C2-6BAB-45FF-9AC0-4C026D491C96}" type="pres">
      <dgm:prSet presAssocID="{1763066C-F95B-4E83-893A-76A75EFF9A98}" presName="spNode" presStyleCnt="0"/>
      <dgm:spPr/>
    </dgm:pt>
    <dgm:pt modelId="{E1072566-5AA7-416F-A4C2-BCA66AD3B417}" type="pres">
      <dgm:prSet presAssocID="{184D6C8B-F258-423A-9D21-6407219069ED}" presName="sibTrans" presStyleLbl="sibTrans1D1" presStyleIdx="4" presStyleCnt="5"/>
      <dgm:spPr/>
      <dgm:t>
        <a:bodyPr/>
        <a:lstStyle/>
        <a:p>
          <a:endParaRPr lang="ru-RU"/>
        </a:p>
      </dgm:t>
    </dgm:pt>
  </dgm:ptLst>
  <dgm:cxnLst>
    <dgm:cxn modelId="{14B7ABC8-FAD9-48F5-B765-A3D2D71CFED3}" type="presOf" srcId="{AC7B5A00-6637-41B2-AD12-21BFBCA9B8D0}" destId="{640F6DE7-9E28-458B-AFB2-37E1313AF5D2}" srcOrd="0" destOrd="0" presId="urn:microsoft.com/office/officeart/2005/8/layout/cycle6"/>
    <dgm:cxn modelId="{70003869-8F41-4069-AF8B-1F65404F8EEF}" type="presOf" srcId="{309A13E1-5498-4999-B16E-1F667D46AC32}" destId="{644CB233-406D-4B81-A099-16F75D8F227C}" srcOrd="0" destOrd="0" presId="urn:microsoft.com/office/officeart/2005/8/layout/cycle6"/>
    <dgm:cxn modelId="{0683A925-6AC4-44DB-9B26-2DFC37156E21}" type="presOf" srcId="{47E318E9-52C9-434C-8948-10902E35178E}" destId="{F5736446-D125-4CCC-A27F-32A46EDF7682}" srcOrd="0" destOrd="0" presId="urn:microsoft.com/office/officeart/2005/8/layout/cycle6"/>
    <dgm:cxn modelId="{26E1AF10-6299-4CDB-8B63-FC9E19D752C5}" srcId="{309A13E1-5498-4999-B16E-1F667D46AC32}" destId="{DA2877EA-1AD6-4384-9B3E-DCC675728D27}" srcOrd="0" destOrd="0" parTransId="{AC7B8181-3C7C-4401-8D53-FF2522A0F6F0}" sibTransId="{5AE00FA4-6F11-430E-AC88-BB0129D614CD}"/>
    <dgm:cxn modelId="{F03AB5A7-E381-4EEB-9AFD-07E1FA60F06F}" srcId="{309A13E1-5498-4999-B16E-1F667D46AC32}" destId="{1763066C-F95B-4E83-893A-76A75EFF9A98}" srcOrd="4" destOrd="0" parTransId="{7F37DFCE-BE25-4C7F-AC04-6D023B44C23D}" sibTransId="{184D6C8B-F258-423A-9D21-6407219069ED}"/>
    <dgm:cxn modelId="{4777A760-E5B4-4C1B-9CEF-E24F91ECDAB7}" type="presOf" srcId="{786B4514-2C89-44B4-AB4B-1643B372120A}" destId="{871DA8E1-20CD-43F0-A1B7-A63E309002C1}" srcOrd="0" destOrd="0" presId="urn:microsoft.com/office/officeart/2005/8/layout/cycle6"/>
    <dgm:cxn modelId="{349E0873-C499-4E1A-A462-39A6D57607B4}" type="presOf" srcId="{1763066C-F95B-4E83-893A-76A75EFF9A98}" destId="{A4519A74-5533-46C5-981E-CB4BC456305D}" srcOrd="0" destOrd="0" presId="urn:microsoft.com/office/officeart/2005/8/layout/cycle6"/>
    <dgm:cxn modelId="{80D2EDF5-9310-4297-B74D-C52C7126479A}" type="presOf" srcId="{5AE00FA4-6F11-430E-AC88-BB0129D614CD}" destId="{DC421441-A8B5-4D5A-B154-61CEA602DCE0}" srcOrd="0" destOrd="0" presId="urn:microsoft.com/office/officeart/2005/8/layout/cycle6"/>
    <dgm:cxn modelId="{9201D390-3A41-47F4-B750-CCF2314917BF}" type="presOf" srcId="{0B276193-2CE5-430E-878C-CEE2E7084D43}" destId="{1BA8D404-0F08-4DE5-9451-9651D3F6322B}" srcOrd="0" destOrd="0" presId="urn:microsoft.com/office/officeart/2005/8/layout/cycle6"/>
    <dgm:cxn modelId="{9A1AB6E0-AB7E-4BB8-A6A8-0F8E13F2C9E5}" srcId="{309A13E1-5498-4999-B16E-1F667D46AC32}" destId="{AC7B5A00-6637-41B2-AD12-21BFBCA9B8D0}" srcOrd="3" destOrd="0" parTransId="{D74C9035-F308-4EA6-981D-3548F5E9D123}" sibTransId="{786B4514-2C89-44B4-AB4B-1643B372120A}"/>
    <dgm:cxn modelId="{5B54370C-A149-4961-8231-FA47C18EF9BD}" type="presOf" srcId="{E22A7E49-EA9E-4BDA-9747-33E52F225E08}" destId="{5DB41B8C-3738-4DAB-B318-7B3FD7EE0FFD}" srcOrd="0" destOrd="0" presId="urn:microsoft.com/office/officeart/2005/8/layout/cycle6"/>
    <dgm:cxn modelId="{D272802F-0085-4067-9123-5B739E4194EF}" type="presOf" srcId="{DA2877EA-1AD6-4384-9B3E-DCC675728D27}" destId="{524DF06B-DC59-44E7-8FFD-04D4525326B3}" srcOrd="0" destOrd="0" presId="urn:microsoft.com/office/officeart/2005/8/layout/cycle6"/>
    <dgm:cxn modelId="{C7FFF9C7-DC3A-4F8C-8EC5-9AAF1A7E8471}" srcId="{309A13E1-5498-4999-B16E-1F667D46AC32}" destId="{47E318E9-52C9-434C-8948-10902E35178E}" srcOrd="1" destOrd="0" parTransId="{6FE88C88-82C1-4A86-B465-DD9E1B5D37A4}" sibTransId="{37EF816A-FD50-48D2-8D79-42CB8CD5F486}"/>
    <dgm:cxn modelId="{ACB279A6-6ED1-4AB3-B937-9AF1EAA482A2}" type="presOf" srcId="{37EF816A-FD50-48D2-8D79-42CB8CD5F486}" destId="{0B246D77-9680-42CC-B0B1-82BFD72A9C2A}" srcOrd="0" destOrd="0" presId="urn:microsoft.com/office/officeart/2005/8/layout/cycle6"/>
    <dgm:cxn modelId="{28E24B4C-B632-47E4-837B-E532B1980768}" type="presOf" srcId="{184D6C8B-F258-423A-9D21-6407219069ED}" destId="{E1072566-5AA7-416F-A4C2-BCA66AD3B417}" srcOrd="0" destOrd="0" presId="urn:microsoft.com/office/officeart/2005/8/layout/cycle6"/>
    <dgm:cxn modelId="{C8624911-EA5B-46B1-807A-5CAE11BA0CAB}" srcId="{309A13E1-5498-4999-B16E-1F667D46AC32}" destId="{E22A7E49-EA9E-4BDA-9747-33E52F225E08}" srcOrd="2" destOrd="0" parTransId="{3E1264BF-40B0-4B08-815B-57C5D4A0C418}" sibTransId="{0B276193-2CE5-430E-878C-CEE2E7084D43}"/>
    <dgm:cxn modelId="{0EA8C620-2BDF-4604-941B-8E1DB676498D}" type="presParOf" srcId="{644CB233-406D-4B81-A099-16F75D8F227C}" destId="{524DF06B-DC59-44E7-8FFD-04D4525326B3}" srcOrd="0" destOrd="0" presId="urn:microsoft.com/office/officeart/2005/8/layout/cycle6"/>
    <dgm:cxn modelId="{DFB3C458-3450-43A4-8A79-B45701468D87}" type="presParOf" srcId="{644CB233-406D-4B81-A099-16F75D8F227C}" destId="{90762758-C918-4B7F-8724-FD739BDC112F}" srcOrd="1" destOrd="0" presId="urn:microsoft.com/office/officeart/2005/8/layout/cycle6"/>
    <dgm:cxn modelId="{C46EE16A-C480-42E1-841A-8AFC37380EC3}" type="presParOf" srcId="{644CB233-406D-4B81-A099-16F75D8F227C}" destId="{DC421441-A8B5-4D5A-B154-61CEA602DCE0}" srcOrd="2" destOrd="0" presId="urn:microsoft.com/office/officeart/2005/8/layout/cycle6"/>
    <dgm:cxn modelId="{05F1F846-33BE-403A-A66C-D61D030AAA08}" type="presParOf" srcId="{644CB233-406D-4B81-A099-16F75D8F227C}" destId="{F5736446-D125-4CCC-A27F-32A46EDF7682}" srcOrd="3" destOrd="0" presId="urn:microsoft.com/office/officeart/2005/8/layout/cycle6"/>
    <dgm:cxn modelId="{C49B03F6-5C87-4955-A1D6-6C5799CEFBA9}" type="presParOf" srcId="{644CB233-406D-4B81-A099-16F75D8F227C}" destId="{8208CDCC-B265-4832-9F5E-1A9F4398A086}" srcOrd="4" destOrd="0" presId="urn:microsoft.com/office/officeart/2005/8/layout/cycle6"/>
    <dgm:cxn modelId="{92D7DBA1-F2CF-4617-8D28-A571D8A3EA73}" type="presParOf" srcId="{644CB233-406D-4B81-A099-16F75D8F227C}" destId="{0B246D77-9680-42CC-B0B1-82BFD72A9C2A}" srcOrd="5" destOrd="0" presId="urn:microsoft.com/office/officeart/2005/8/layout/cycle6"/>
    <dgm:cxn modelId="{44DFC792-6408-46B8-A563-ED50811A4218}" type="presParOf" srcId="{644CB233-406D-4B81-A099-16F75D8F227C}" destId="{5DB41B8C-3738-4DAB-B318-7B3FD7EE0FFD}" srcOrd="6" destOrd="0" presId="urn:microsoft.com/office/officeart/2005/8/layout/cycle6"/>
    <dgm:cxn modelId="{2E83ADAA-E9BA-4F07-BEC1-47F0A3A8CA59}" type="presParOf" srcId="{644CB233-406D-4B81-A099-16F75D8F227C}" destId="{F15E4FF0-CF4D-4E80-A5F4-446592CD3CA6}" srcOrd="7" destOrd="0" presId="urn:microsoft.com/office/officeart/2005/8/layout/cycle6"/>
    <dgm:cxn modelId="{6B177E6B-FD9C-457F-9CAB-2BB144E9D120}" type="presParOf" srcId="{644CB233-406D-4B81-A099-16F75D8F227C}" destId="{1BA8D404-0F08-4DE5-9451-9651D3F6322B}" srcOrd="8" destOrd="0" presId="urn:microsoft.com/office/officeart/2005/8/layout/cycle6"/>
    <dgm:cxn modelId="{B1C9F98C-C881-4240-B2CE-567DACFD8C9E}" type="presParOf" srcId="{644CB233-406D-4B81-A099-16F75D8F227C}" destId="{640F6DE7-9E28-458B-AFB2-37E1313AF5D2}" srcOrd="9" destOrd="0" presId="urn:microsoft.com/office/officeart/2005/8/layout/cycle6"/>
    <dgm:cxn modelId="{F4E1F946-8E5C-4AA7-A83D-534CA57206EA}" type="presParOf" srcId="{644CB233-406D-4B81-A099-16F75D8F227C}" destId="{AB56D144-F23E-4DF7-B684-CD2A5BBCD67E}" srcOrd="10" destOrd="0" presId="urn:microsoft.com/office/officeart/2005/8/layout/cycle6"/>
    <dgm:cxn modelId="{4BCADCD5-0BCA-46BE-9A3A-98A03A784BE5}" type="presParOf" srcId="{644CB233-406D-4B81-A099-16F75D8F227C}" destId="{871DA8E1-20CD-43F0-A1B7-A63E309002C1}" srcOrd="11" destOrd="0" presId="urn:microsoft.com/office/officeart/2005/8/layout/cycle6"/>
    <dgm:cxn modelId="{ED99A160-A773-4557-8367-E558671809B8}" type="presParOf" srcId="{644CB233-406D-4B81-A099-16F75D8F227C}" destId="{A4519A74-5533-46C5-981E-CB4BC456305D}" srcOrd="12" destOrd="0" presId="urn:microsoft.com/office/officeart/2005/8/layout/cycle6"/>
    <dgm:cxn modelId="{E3C8DEE5-6F6E-4C83-9FD1-4DC940A2D529}" type="presParOf" srcId="{644CB233-406D-4B81-A099-16F75D8F227C}" destId="{82B641C2-6BAB-45FF-9AC0-4C026D491C96}" srcOrd="13" destOrd="0" presId="urn:microsoft.com/office/officeart/2005/8/layout/cycle6"/>
    <dgm:cxn modelId="{78C68318-015F-4A70-BA70-5B799B6FC838}" type="presParOf" srcId="{644CB233-406D-4B81-A099-16F75D8F227C}" destId="{E1072566-5AA7-416F-A4C2-BCA66AD3B41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F9015-6305-42D9-8413-6FDFBA1E3A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19BCE51-268E-4BD4-BE69-DE66C306F279}">
      <dgm:prSet phldrT="[Текст]" custT="1"/>
      <dgm:spPr/>
      <dgm:t>
        <a:bodyPr/>
        <a:lstStyle/>
        <a:p>
          <a:r>
            <a:rPr lang="ru-RU" sz="3200" dirty="0" smtClean="0"/>
            <a:t> </a:t>
          </a:r>
          <a:r>
            <a:rPr lang="ru-RU" sz="3200" dirty="0" smtClean="0">
              <a:solidFill>
                <a:srgbClr val="FF0000"/>
              </a:solidFill>
            </a:rPr>
            <a:t>Разновидности австралийского варианта английского языка </a:t>
          </a:r>
          <a:endParaRPr lang="ru-RU" sz="3200" dirty="0">
            <a:solidFill>
              <a:srgbClr val="FF0000"/>
            </a:solidFill>
          </a:endParaRPr>
        </a:p>
      </dgm:t>
    </dgm:pt>
    <dgm:pt modelId="{BA6F1122-F214-4F41-AF95-E8EB5EFCE649}" type="parTrans" cxnId="{B916B398-CBDA-4D44-901E-3E5AC71C48B0}">
      <dgm:prSet/>
      <dgm:spPr/>
      <dgm:t>
        <a:bodyPr/>
        <a:lstStyle/>
        <a:p>
          <a:endParaRPr lang="ru-RU"/>
        </a:p>
      </dgm:t>
    </dgm:pt>
    <dgm:pt modelId="{29E731DD-8780-4D1A-8289-D855F023FFB9}" type="sibTrans" cxnId="{B916B398-CBDA-4D44-901E-3E5AC71C48B0}">
      <dgm:prSet/>
      <dgm:spPr/>
      <dgm:t>
        <a:bodyPr/>
        <a:lstStyle/>
        <a:p>
          <a:endParaRPr lang="ru-RU"/>
        </a:p>
      </dgm:t>
    </dgm:pt>
    <dgm:pt modelId="{CEA25BEA-370A-42A3-A8E0-A1B87317D7BC}">
      <dgm:prSet phldrT="[Текст]" custT="1"/>
      <dgm:spPr/>
      <dgm:t>
        <a:bodyPr/>
        <a:lstStyle/>
        <a:p>
          <a:r>
            <a:rPr lang="en-US" sz="2400" dirty="0" smtClean="0">
              <a:solidFill>
                <a:schemeClr val="tx1"/>
              </a:solidFill>
            </a:rPr>
            <a:t>Cultivated</a:t>
          </a:r>
        </a:p>
        <a:p>
          <a:r>
            <a:rPr lang="ru-RU" sz="1800" dirty="0" smtClean="0">
              <a:solidFill>
                <a:schemeClr val="tx1"/>
              </a:solidFill>
            </a:rPr>
            <a:t>(культивированный диалект -10%)</a:t>
          </a:r>
          <a:endParaRPr lang="ru-RU" sz="1800" dirty="0">
            <a:solidFill>
              <a:schemeClr val="tx1"/>
            </a:solidFill>
          </a:endParaRPr>
        </a:p>
      </dgm:t>
    </dgm:pt>
    <dgm:pt modelId="{B13BB980-CEEF-4EAC-8FA1-B9CE70EEE948}" type="parTrans" cxnId="{5B8072E6-5225-4465-A542-E648C5694DBA}">
      <dgm:prSet/>
      <dgm:spPr/>
      <dgm:t>
        <a:bodyPr/>
        <a:lstStyle/>
        <a:p>
          <a:endParaRPr lang="ru-RU"/>
        </a:p>
      </dgm:t>
    </dgm:pt>
    <dgm:pt modelId="{0A502176-41FC-4B3D-9333-F27A2A833EBB}" type="sibTrans" cxnId="{5B8072E6-5225-4465-A542-E648C5694DBA}">
      <dgm:prSet/>
      <dgm:spPr/>
      <dgm:t>
        <a:bodyPr/>
        <a:lstStyle/>
        <a:p>
          <a:endParaRPr lang="ru-RU"/>
        </a:p>
      </dgm:t>
    </dgm:pt>
    <dgm:pt modelId="{4BFD88A5-FFC2-429A-A97F-70B846F53D09}">
      <dgm:prSet phldrT="[Текст]" custT="1"/>
      <dgm:spPr/>
      <dgm:t>
        <a:bodyPr/>
        <a:lstStyle/>
        <a:p>
          <a:r>
            <a:rPr lang="en-US" sz="2400" dirty="0" smtClean="0">
              <a:solidFill>
                <a:schemeClr val="tx1"/>
              </a:solidFill>
            </a:rPr>
            <a:t>General</a:t>
          </a:r>
          <a:endParaRPr lang="ru-RU" sz="2400" dirty="0" smtClean="0">
            <a:solidFill>
              <a:schemeClr val="tx1"/>
            </a:solidFill>
          </a:endParaRPr>
        </a:p>
        <a:p>
          <a:r>
            <a:rPr lang="ru-RU" sz="2100" dirty="0" smtClean="0">
              <a:solidFill>
                <a:schemeClr val="tx1"/>
              </a:solidFill>
            </a:rPr>
            <a:t>(общий диалект- большинство населения)</a:t>
          </a:r>
          <a:endParaRPr lang="ru-RU" sz="2100" dirty="0">
            <a:solidFill>
              <a:schemeClr val="tx1"/>
            </a:solidFill>
          </a:endParaRPr>
        </a:p>
      </dgm:t>
    </dgm:pt>
    <dgm:pt modelId="{7BF5FFEE-4CF4-4FE0-AABF-A0288B0B26B8}" type="parTrans" cxnId="{A8F12599-39E8-4BA9-BB5B-DBA09156E52F}">
      <dgm:prSet/>
      <dgm:spPr/>
      <dgm:t>
        <a:bodyPr/>
        <a:lstStyle/>
        <a:p>
          <a:endParaRPr lang="ru-RU"/>
        </a:p>
      </dgm:t>
    </dgm:pt>
    <dgm:pt modelId="{FA636197-0B32-4637-9A69-D467E33A5B4C}" type="sibTrans" cxnId="{A8F12599-39E8-4BA9-BB5B-DBA09156E52F}">
      <dgm:prSet/>
      <dgm:spPr/>
      <dgm:t>
        <a:bodyPr/>
        <a:lstStyle/>
        <a:p>
          <a:endParaRPr lang="ru-RU"/>
        </a:p>
      </dgm:t>
    </dgm:pt>
    <dgm:pt modelId="{C39EEC04-DB40-4D7E-BB9F-C4BAF35D7068}">
      <dgm:prSet phldrT="[Текст]" custT="1"/>
      <dgm:spPr/>
      <dgm:t>
        <a:bodyPr/>
        <a:lstStyle/>
        <a:p>
          <a:r>
            <a:rPr lang="en-US" sz="2400" dirty="0" smtClean="0">
              <a:solidFill>
                <a:schemeClr val="tx1"/>
              </a:solidFill>
            </a:rPr>
            <a:t>Broad</a:t>
          </a:r>
          <a:endParaRPr lang="ru-RU" sz="2400" dirty="0" smtClean="0">
            <a:solidFill>
              <a:schemeClr val="tx1"/>
            </a:solidFill>
          </a:endParaRPr>
        </a:p>
        <a:p>
          <a:r>
            <a:rPr lang="ru-RU" sz="2100" dirty="0" smtClean="0">
              <a:solidFill>
                <a:schemeClr val="tx1"/>
              </a:solidFill>
            </a:rPr>
            <a:t>(«широкий» диалект-30% необразованной части населения)</a:t>
          </a:r>
          <a:endParaRPr lang="ru-RU" sz="2100" dirty="0">
            <a:solidFill>
              <a:schemeClr val="tx1"/>
            </a:solidFill>
          </a:endParaRPr>
        </a:p>
      </dgm:t>
    </dgm:pt>
    <dgm:pt modelId="{0075B00A-1419-4E08-984A-753CAB434357}" type="parTrans" cxnId="{7AA1E726-F0A1-45E9-925A-141CA8A77687}">
      <dgm:prSet/>
      <dgm:spPr/>
      <dgm:t>
        <a:bodyPr/>
        <a:lstStyle/>
        <a:p>
          <a:endParaRPr lang="ru-RU"/>
        </a:p>
      </dgm:t>
    </dgm:pt>
    <dgm:pt modelId="{3C382C46-04B1-4D13-AE3A-0149D7ED8B7F}" type="sibTrans" cxnId="{7AA1E726-F0A1-45E9-925A-141CA8A77687}">
      <dgm:prSet/>
      <dgm:spPr/>
      <dgm:t>
        <a:bodyPr/>
        <a:lstStyle/>
        <a:p>
          <a:endParaRPr lang="ru-RU"/>
        </a:p>
      </dgm:t>
    </dgm:pt>
    <dgm:pt modelId="{E39AEA3D-F8A4-4A9E-8E0E-DADA70D708D9}" type="pres">
      <dgm:prSet presAssocID="{FAFF9015-6305-42D9-8413-6FDFBA1E3AE9}" presName="hierChild1" presStyleCnt="0">
        <dgm:presLayoutVars>
          <dgm:orgChart val="1"/>
          <dgm:chPref val="1"/>
          <dgm:dir/>
          <dgm:animOne val="branch"/>
          <dgm:animLvl val="lvl"/>
          <dgm:resizeHandles/>
        </dgm:presLayoutVars>
      </dgm:prSet>
      <dgm:spPr/>
      <dgm:t>
        <a:bodyPr/>
        <a:lstStyle/>
        <a:p>
          <a:endParaRPr lang="ru-RU"/>
        </a:p>
      </dgm:t>
    </dgm:pt>
    <dgm:pt modelId="{44EA9909-4A62-4BF5-B606-0AEA4EB99704}" type="pres">
      <dgm:prSet presAssocID="{A19BCE51-268E-4BD4-BE69-DE66C306F279}" presName="hierRoot1" presStyleCnt="0">
        <dgm:presLayoutVars>
          <dgm:hierBranch val="init"/>
        </dgm:presLayoutVars>
      </dgm:prSet>
      <dgm:spPr/>
    </dgm:pt>
    <dgm:pt modelId="{A50E3348-EAB4-4A16-BFE3-369DB03FFC97}" type="pres">
      <dgm:prSet presAssocID="{A19BCE51-268E-4BD4-BE69-DE66C306F279}" presName="rootComposite1" presStyleCnt="0"/>
      <dgm:spPr/>
    </dgm:pt>
    <dgm:pt modelId="{6E3E865C-9F4F-4AF6-85C0-413346129DD5}" type="pres">
      <dgm:prSet presAssocID="{A19BCE51-268E-4BD4-BE69-DE66C306F279}" presName="rootText1" presStyleLbl="node0" presStyleIdx="0" presStyleCnt="1" custAng="0" custScaleX="207115" custScaleY="234387">
        <dgm:presLayoutVars>
          <dgm:chPref val="3"/>
        </dgm:presLayoutVars>
      </dgm:prSet>
      <dgm:spPr/>
      <dgm:t>
        <a:bodyPr/>
        <a:lstStyle/>
        <a:p>
          <a:endParaRPr lang="ru-RU"/>
        </a:p>
      </dgm:t>
    </dgm:pt>
    <dgm:pt modelId="{E1D08646-2F04-4FEA-85F6-4AE7F75FDB63}" type="pres">
      <dgm:prSet presAssocID="{A19BCE51-268E-4BD4-BE69-DE66C306F279}" presName="rootConnector1" presStyleLbl="node1" presStyleIdx="0" presStyleCnt="0"/>
      <dgm:spPr/>
      <dgm:t>
        <a:bodyPr/>
        <a:lstStyle/>
        <a:p>
          <a:endParaRPr lang="ru-RU"/>
        </a:p>
      </dgm:t>
    </dgm:pt>
    <dgm:pt modelId="{D9FC5014-75A6-4625-A797-F6683E88A46B}" type="pres">
      <dgm:prSet presAssocID="{A19BCE51-268E-4BD4-BE69-DE66C306F279}" presName="hierChild2" presStyleCnt="0"/>
      <dgm:spPr/>
    </dgm:pt>
    <dgm:pt modelId="{9D2BDECD-8623-4810-93D8-AD03F3BB7637}" type="pres">
      <dgm:prSet presAssocID="{B13BB980-CEEF-4EAC-8FA1-B9CE70EEE948}" presName="Name37" presStyleLbl="parChTrans1D2" presStyleIdx="0" presStyleCnt="3"/>
      <dgm:spPr/>
      <dgm:t>
        <a:bodyPr/>
        <a:lstStyle/>
        <a:p>
          <a:endParaRPr lang="ru-RU"/>
        </a:p>
      </dgm:t>
    </dgm:pt>
    <dgm:pt modelId="{3BDCF0AC-0459-48EF-858D-9EDE565F6B62}" type="pres">
      <dgm:prSet presAssocID="{CEA25BEA-370A-42A3-A8E0-A1B87317D7BC}" presName="hierRoot2" presStyleCnt="0">
        <dgm:presLayoutVars>
          <dgm:hierBranch val="init"/>
        </dgm:presLayoutVars>
      </dgm:prSet>
      <dgm:spPr/>
    </dgm:pt>
    <dgm:pt modelId="{44DC8411-24BE-45C2-80F7-DE70085D59B6}" type="pres">
      <dgm:prSet presAssocID="{CEA25BEA-370A-42A3-A8E0-A1B87317D7BC}" presName="rootComposite" presStyleCnt="0"/>
      <dgm:spPr/>
    </dgm:pt>
    <dgm:pt modelId="{63F3BBC7-43AA-45D1-BB7C-118A028F45A8}" type="pres">
      <dgm:prSet presAssocID="{CEA25BEA-370A-42A3-A8E0-A1B87317D7BC}" presName="rootText" presStyleLbl="node2" presStyleIdx="0" presStyleCnt="3" custScaleY="178118">
        <dgm:presLayoutVars>
          <dgm:chPref val="3"/>
        </dgm:presLayoutVars>
      </dgm:prSet>
      <dgm:spPr/>
      <dgm:t>
        <a:bodyPr/>
        <a:lstStyle/>
        <a:p>
          <a:endParaRPr lang="ru-RU"/>
        </a:p>
      </dgm:t>
    </dgm:pt>
    <dgm:pt modelId="{57AF2E5E-3B84-4587-A3A9-9B167FC58ED1}" type="pres">
      <dgm:prSet presAssocID="{CEA25BEA-370A-42A3-A8E0-A1B87317D7BC}" presName="rootConnector" presStyleLbl="node2" presStyleIdx="0" presStyleCnt="3"/>
      <dgm:spPr/>
      <dgm:t>
        <a:bodyPr/>
        <a:lstStyle/>
        <a:p>
          <a:endParaRPr lang="ru-RU"/>
        </a:p>
      </dgm:t>
    </dgm:pt>
    <dgm:pt modelId="{5409F32B-F3BA-4C03-AC84-B46CABC7AC4D}" type="pres">
      <dgm:prSet presAssocID="{CEA25BEA-370A-42A3-A8E0-A1B87317D7BC}" presName="hierChild4" presStyleCnt="0"/>
      <dgm:spPr/>
    </dgm:pt>
    <dgm:pt modelId="{A66F4846-A375-4CD1-B063-0B02E325AE70}" type="pres">
      <dgm:prSet presAssocID="{CEA25BEA-370A-42A3-A8E0-A1B87317D7BC}" presName="hierChild5" presStyleCnt="0"/>
      <dgm:spPr/>
    </dgm:pt>
    <dgm:pt modelId="{486C94BF-EB24-4A87-A09F-D90619D4EC67}" type="pres">
      <dgm:prSet presAssocID="{7BF5FFEE-4CF4-4FE0-AABF-A0288B0B26B8}" presName="Name37" presStyleLbl="parChTrans1D2" presStyleIdx="1" presStyleCnt="3"/>
      <dgm:spPr/>
      <dgm:t>
        <a:bodyPr/>
        <a:lstStyle/>
        <a:p>
          <a:endParaRPr lang="ru-RU"/>
        </a:p>
      </dgm:t>
    </dgm:pt>
    <dgm:pt modelId="{F49E4EDD-0FEA-4E3A-BD8A-692BD4877DF0}" type="pres">
      <dgm:prSet presAssocID="{4BFD88A5-FFC2-429A-A97F-70B846F53D09}" presName="hierRoot2" presStyleCnt="0">
        <dgm:presLayoutVars>
          <dgm:hierBranch val="init"/>
        </dgm:presLayoutVars>
      </dgm:prSet>
      <dgm:spPr/>
    </dgm:pt>
    <dgm:pt modelId="{8343F8E1-1663-4C81-AE5E-1FD2AD326AE9}" type="pres">
      <dgm:prSet presAssocID="{4BFD88A5-FFC2-429A-A97F-70B846F53D09}" presName="rootComposite" presStyleCnt="0"/>
      <dgm:spPr/>
    </dgm:pt>
    <dgm:pt modelId="{CB01A18A-84DA-44F1-8821-D6731D23C97B}" type="pres">
      <dgm:prSet presAssocID="{4BFD88A5-FFC2-429A-A97F-70B846F53D09}" presName="rootText" presStyleLbl="node2" presStyleIdx="1" presStyleCnt="3" custScaleY="178119">
        <dgm:presLayoutVars>
          <dgm:chPref val="3"/>
        </dgm:presLayoutVars>
      </dgm:prSet>
      <dgm:spPr/>
      <dgm:t>
        <a:bodyPr/>
        <a:lstStyle/>
        <a:p>
          <a:endParaRPr lang="ru-RU"/>
        </a:p>
      </dgm:t>
    </dgm:pt>
    <dgm:pt modelId="{9A998D06-6155-4754-AD6E-3721FD4498D3}" type="pres">
      <dgm:prSet presAssocID="{4BFD88A5-FFC2-429A-A97F-70B846F53D09}" presName="rootConnector" presStyleLbl="node2" presStyleIdx="1" presStyleCnt="3"/>
      <dgm:spPr/>
      <dgm:t>
        <a:bodyPr/>
        <a:lstStyle/>
        <a:p>
          <a:endParaRPr lang="ru-RU"/>
        </a:p>
      </dgm:t>
    </dgm:pt>
    <dgm:pt modelId="{EAE16DE5-91E7-4AB3-8729-E1D54369D572}" type="pres">
      <dgm:prSet presAssocID="{4BFD88A5-FFC2-429A-A97F-70B846F53D09}" presName="hierChild4" presStyleCnt="0"/>
      <dgm:spPr/>
    </dgm:pt>
    <dgm:pt modelId="{A18CAD51-5027-42B5-A085-9D65CE79900F}" type="pres">
      <dgm:prSet presAssocID="{4BFD88A5-FFC2-429A-A97F-70B846F53D09}" presName="hierChild5" presStyleCnt="0"/>
      <dgm:spPr/>
    </dgm:pt>
    <dgm:pt modelId="{9C18ED9A-1CBD-468D-A0E8-03F86CFB8DDE}" type="pres">
      <dgm:prSet presAssocID="{0075B00A-1419-4E08-984A-753CAB434357}" presName="Name37" presStyleLbl="parChTrans1D2" presStyleIdx="2" presStyleCnt="3"/>
      <dgm:spPr/>
      <dgm:t>
        <a:bodyPr/>
        <a:lstStyle/>
        <a:p>
          <a:endParaRPr lang="ru-RU"/>
        </a:p>
      </dgm:t>
    </dgm:pt>
    <dgm:pt modelId="{85B87217-88E5-450A-AF5F-19171A7B8CF7}" type="pres">
      <dgm:prSet presAssocID="{C39EEC04-DB40-4D7E-BB9F-C4BAF35D7068}" presName="hierRoot2" presStyleCnt="0">
        <dgm:presLayoutVars>
          <dgm:hierBranch val="init"/>
        </dgm:presLayoutVars>
      </dgm:prSet>
      <dgm:spPr/>
    </dgm:pt>
    <dgm:pt modelId="{E3973FAA-E130-4842-8A08-4D1BFE6176EB}" type="pres">
      <dgm:prSet presAssocID="{C39EEC04-DB40-4D7E-BB9F-C4BAF35D7068}" presName="rootComposite" presStyleCnt="0"/>
      <dgm:spPr/>
    </dgm:pt>
    <dgm:pt modelId="{5A53C8DD-26B0-454C-BA2D-B3F84B751ACA}" type="pres">
      <dgm:prSet presAssocID="{C39EEC04-DB40-4D7E-BB9F-C4BAF35D7068}" presName="rootText" presStyleLbl="node2" presStyleIdx="2" presStyleCnt="3" custScaleY="176899" custLinFactNeighborX="-567" custLinFactNeighborY="610">
        <dgm:presLayoutVars>
          <dgm:chPref val="3"/>
        </dgm:presLayoutVars>
      </dgm:prSet>
      <dgm:spPr/>
      <dgm:t>
        <a:bodyPr/>
        <a:lstStyle/>
        <a:p>
          <a:endParaRPr lang="ru-RU"/>
        </a:p>
      </dgm:t>
    </dgm:pt>
    <dgm:pt modelId="{C24447C7-8E5E-4DAE-A8F0-AB4C02EE4373}" type="pres">
      <dgm:prSet presAssocID="{C39EEC04-DB40-4D7E-BB9F-C4BAF35D7068}" presName="rootConnector" presStyleLbl="node2" presStyleIdx="2" presStyleCnt="3"/>
      <dgm:spPr/>
      <dgm:t>
        <a:bodyPr/>
        <a:lstStyle/>
        <a:p>
          <a:endParaRPr lang="ru-RU"/>
        </a:p>
      </dgm:t>
    </dgm:pt>
    <dgm:pt modelId="{F1D809F1-620C-49ED-8434-793EBAF5C7FF}" type="pres">
      <dgm:prSet presAssocID="{C39EEC04-DB40-4D7E-BB9F-C4BAF35D7068}" presName="hierChild4" presStyleCnt="0"/>
      <dgm:spPr/>
    </dgm:pt>
    <dgm:pt modelId="{91A9A853-2F0A-4C7F-B816-2858679AE8D9}" type="pres">
      <dgm:prSet presAssocID="{C39EEC04-DB40-4D7E-BB9F-C4BAF35D7068}" presName="hierChild5" presStyleCnt="0"/>
      <dgm:spPr/>
    </dgm:pt>
    <dgm:pt modelId="{F6F4DB19-5FDF-431C-B7EB-A5ADDE5821DA}" type="pres">
      <dgm:prSet presAssocID="{A19BCE51-268E-4BD4-BE69-DE66C306F279}" presName="hierChild3" presStyleCnt="0"/>
      <dgm:spPr/>
    </dgm:pt>
  </dgm:ptLst>
  <dgm:cxnLst>
    <dgm:cxn modelId="{B3C0C01C-4F2F-4B28-BB8D-3E61241390C1}" type="presOf" srcId="{A19BCE51-268E-4BD4-BE69-DE66C306F279}" destId="{E1D08646-2F04-4FEA-85F6-4AE7F75FDB63}" srcOrd="1" destOrd="0" presId="urn:microsoft.com/office/officeart/2005/8/layout/orgChart1"/>
    <dgm:cxn modelId="{5B8072E6-5225-4465-A542-E648C5694DBA}" srcId="{A19BCE51-268E-4BD4-BE69-DE66C306F279}" destId="{CEA25BEA-370A-42A3-A8E0-A1B87317D7BC}" srcOrd="0" destOrd="0" parTransId="{B13BB980-CEEF-4EAC-8FA1-B9CE70EEE948}" sibTransId="{0A502176-41FC-4B3D-9333-F27A2A833EBB}"/>
    <dgm:cxn modelId="{40AE787B-DBBF-4EE2-98D1-1B0F7CEF1467}" type="presOf" srcId="{4BFD88A5-FFC2-429A-A97F-70B846F53D09}" destId="{9A998D06-6155-4754-AD6E-3721FD4498D3}" srcOrd="1" destOrd="0" presId="urn:microsoft.com/office/officeart/2005/8/layout/orgChart1"/>
    <dgm:cxn modelId="{5633C136-BED1-4E57-9C08-C45EDF6F8034}" type="presOf" srcId="{CEA25BEA-370A-42A3-A8E0-A1B87317D7BC}" destId="{57AF2E5E-3B84-4587-A3A9-9B167FC58ED1}" srcOrd="1" destOrd="0" presId="urn:microsoft.com/office/officeart/2005/8/layout/orgChart1"/>
    <dgm:cxn modelId="{D6EFC235-7681-4B1E-A3F7-ED8A999EC6BB}" type="presOf" srcId="{A19BCE51-268E-4BD4-BE69-DE66C306F279}" destId="{6E3E865C-9F4F-4AF6-85C0-413346129DD5}" srcOrd="0" destOrd="0" presId="urn:microsoft.com/office/officeart/2005/8/layout/orgChart1"/>
    <dgm:cxn modelId="{1537D9F5-A591-4EF8-B77B-0102A33E087C}" type="presOf" srcId="{7BF5FFEE-4CF4-4FE0-AABF-A0288B0B26B8}" destId="{486C94BF-EB24-4A87-A09F-D90619D4EC67}" srcOrd="0" destOrd="0" presId="urn:microsoft.com/office/officeart/2005/8/layout/orgChart1"/>
    <dgm:cxn modelId="{793EFE4C-07A2-4957-B3BB-FE514467E6A7}" type="presOf" srcId="{B13BB980-CEEF-4EAC-8FA1-B9CE70EEE948}" destId="{9D2BDECD-8623-4810-93D8-AD03F3BB7637}" srcOrd="0" destOrd="0" presId="urn:microsoft.com/office/officeart/2005/8/layout/orgChart1"/>
    <dgm:cxn modelId="{F2A94274-AC16-4BDF-99BC-61BFE3EEC711}" type="presOf" srcId="{0075B00A-1419-4E08-984A-753CAB434357}" destId="{9C18ED9A-1CBD-468D-A0E8-03F86CFB8DDE}" srcOrd="0" destOrd="0" presId="urn:microsoft.com/office/officeart/2005/8/layout/orgChart1"/>
    <dgm:cxn modelId="{ADC2B8B4-E7A1-4A6B-9907-FDF16BBEEF0C}" type="presOf" srcId="{4BFD88A5-FFC2-429A-A97F-70B846F53D09}" destId="{CB01A18A-84DA-44F1-8821-D6731D23C97B}" srcOrd="0" destOrd="0" presId="urn:microsoft.com/office/officeart/2005/8/layout/orgChart1"/>
    <dgm:cxn modelId="{7BC877FF-2F56-498D-8182-66AB90D72F4D}" type="presOf" srcId="{FAFF9015-6305-42D9-8413-6FDFBA1E3AE9}" destId="{E39AEA3D-F8A4-4A9E-8E0E-DADA70D708D9}" srcOrd="0" destOrd="0" presId="urn:microsoft.com/office/officeart/2005/8/layout/orgChart1"/>
    <dgm:cxn modelId="{960BADC9-F072-460D-B71E-59020E11CC00}" type="presOf" srcId="{C39EEC04-DB40-4D7E-BB9F-C4BAF35D7068}" destId="{C24447C7-8E5E-4DAE-A8F0-AB4C02EE4373}" srcOrd="1" destOrd="0" presId="urn:microsoft.com/office/officeart/2005/8/layout/orgChart1"/>
    <dgm:cxn modelId="{B916B398-CBDA-4D44-901E-3E5AC71C48B0}" srcId="{FAFF9015-6305-42D9-8413-6FDFBA1E3AE9}" destId="{A19BCE51-268E-4BD4-BE69-DE66C306F279}" srcOrd="0" destOrd="0" parTransId="{BA6F1122-F214-4F41-AF95-E8EB5EFCE649}" sibTransId="{29E731DD-8780-4D1A-8289-D855F023FFB9}"/>
    <dgm:cxn modelId="{CA30415D-88F1-4E96-AEE2-1275F890FF3B}" type="presOf" srcId="{CEA25BEA-370A-42A3-A8E0-A1B87317D7BC}" destId="{63F3BBC7-43AA-45D1-BB7C-118A028F45A8}" srcOrd="0" destOrd="0" presId="urn:microsoft.com/office/officeart/2005/8/layout/orgChart1"/>
    <dgm:cxn modelId="{456D7D96-34E2-41A5-BCD1-11783946C1B6}" type="presOf" srcId="{C39EEC04-DB40-4D7E-BB9F-C4BAF35D7068}" destId="{5A53C8DD-26B0-454C-BA2D-B3F84B751ACA}" srcOrd="0" destOrd="0" presId="urn:microsoft.com/office/officeart/2005/8/layout/orgChart1"/>
    <dgm:cxn modelId="{7AA1E726-F0A1-45E9-925A-141CA8A77687}" srcId="{A19BCE51-268E-4BD4-BE69-DE66C306F279}" destId="{C39EEC04-DB40-4D7E-BB9F-C4BAF35D7068}" srcOrd="2" destOrd="0" parTransId="{0075B00A-1419-4E08-984A-753CAB434357}" sibTransId="{3C382C46-04B1-4D13-AE3A-0149D7ED8B7F}"/>
    <dgm:cxn modelId="{A8F12599-39E8-4BA9-BB5B-DBA09156E52F}" srcId="{A19BCE51-268E-4BD4-BE69-DE66C306F279}" destId="{4BFD88A5-FFC2-429A-A97F-70B846F53D09}" srcOrd="1" destOrd="0" parTransId="{7BF5FFEE-4CF4-4FE0-AABF-A0288B0B26B8}" sibTransId="{FA636197-0B32-4637-9A69-D467E33A5B4C}"/>
    <dgm:cxn modelId="{E81CBE0A-ECA8-485F-AC3F-C5D8AD3BEA32}" type="presParOf" srcId="{E39AEA3D-F8A4-4A9E-8E0E-DADA70D708D9}" destId="{44EA9909-4A62-4BF5-B606-0AEA4EB99704}" srcOrd="0" destOrd="0" presId="urn:microsoft.com/office/officeart/2005/8/layout/orgChart1"/>
    <dgm:cxn modelId="{F0CDD604-813B-4040-BCE5-03BA7F55A027}" type="presParOf" srcId="{44EA9909-4A62-4BF5-B606-0AEA4EB99704}" destId="{A50E3348-EAB4-4A16-BFE3-369DB03FFC97}" srcOrd="0" destOrd="0" presId="urn:microsoft.com/office/officeart/2005/8/layout/orgChart1"/>
    <dgm:cxn modelId="{8F4E124F-7F19-49AF-BBC4-CE34C6913A53}" type="presParOf" srcId="{A50E3348-EAB4-4A16-BFE3-369DB03FFC97}" destId="{6E3E865C-9F4F-4AF6-85C0-413346129DD5}" srcOrd="0" destOrd="0" presId="urn:microsoft.com/office/officeart/2005/8/layout/orgChart1"/>
    <dgm:cxn modelId="{0A3215ED-C958-49BE-93E5-276CB44D2E8C}" type="presParOf" srcId="{A50E3348-EAB4-4A16-BFE3-369DB03FFC97}" destId="{E1D08646-2F04-4FEA-85F6-4AE7F75FDB63}" srcOrd="1" destOrd="0" presId="urn:microsoft.com/office/officeart/2005/8/layout/orgChart1"/>
    <dgm:cxn modelId="{77258795-1AA7-4743-AFFD-C8FDE1AF037A}" type="presParOf" srcId="{44EA9909-4A62-4BF5-B606-0AEA4EB99704}" destId="{D9FC5014-75A6-4625-A797-F6683E88A46B}" srcOrd="1" destOrd="0" presId="urn:microsoft.com/office/officeart/2005/8/layout/orgChart1"/>
    <dgm:cxn modelId="{DDAF58BB-94FF-4D8D-80F6-1FD8A7E8EBB2}" type="presParOf" srcId="{D9FC5014-75A6-4625-A797-F6683E88A46B}" destId="{9D2BDECD-8623-4810-93D8-AD03F3BB7637}" srcOrd="0" destOrd="0" presId="urn:microsoft.com/office/officeart/2005/8/layout/orgChart1"/>
    <dgm:cxn modelId="{6F16FF1C-91FD-421A-8BF0-12D1096267A8}" type="presParOf" srcId="{D9FC5014-75A6-4625-A797-F6683E88A46B}" destId="{3BDCF0AC-0459-48EF-858D-9EDE565F6B62}" srcOrd="1" destOrd="0" presId="urn:microsoft.com/office/officeart/2005/8/layout/orgChart1"/>
    <dgm:cxn modelId="{247EC024-428E-44E7-9597-DC1F738DB6C1}" type="presParOf" srcId="{3BDCF0AC-0459-48EF-858D-9EDE565F6B62}" destId="{44DC8411-24BE-45C2-80F7-DE70085D59B6}" srcOrd="0" destOrd="0" presId="urn:microsoft.com/office/officeart/2005/8/layout/orgChart1"/>
    <dgm:cxn modelId="{CD799BB4-8CC7-48B2-8956-84D3AD618B75}" type="presParOf" srcId="{44DC8411-24BE-45C2-80F7-DE70085D59B6}" destId="{63F3BBC7-43AA-45D1-BB7C-118A028F45A8}" srcOrd="0" destOrd="0" presId="urn:microsoft.com/office/officeart/2005/8/layout/orgChart1"/>
    <dgm:cxn modelId="{48F06DF4-2DD2-4DB9-8DAB-36FBFF539185}" type="presParOf" srcId="{44DC8411-24BE-45C2-80F7-DE70085D59B6}" destId="{57AF2E5E-3B84-4587-A3A9-9B167FC58ED1}" srcOrd="1" destOrd="0" presId="urn:microsoft.com/office/officeart/2005/8/layout/orgChart1"/>
    <dgm:cxn modelId="{7DA804E3-BF37-43D5-AD62-F6607C90C2F1}" type="presParOf" srcId="{3BDCF0AC-0459-48EF-858D-9EDE565F6B62}" destId="{5409F32B-F3BA-4C03-AC84-B46CABC7AC4D}" srcOrd="1" destOrd="0" presId="urn:microsoft.com/office/officeart/2005/8/layout/orgChart1"/>
    <dgm:cxn modelId="{3736C507-8C5D-4A4C-958D-384AB6871BBC}" type="presParOf" srcId="{3BDCF0AC-0459-48EF-858D-9EDE565F6B62}" destId="{A66F4846-A375-4CD1-B063-0B02E325AE70}" srcOrd="2" destOrd="0" presId="urn:microsoft.com/office/officeart/2005/8/layout/orgChart1"/>
    <dgm:cxn modelId="{1F5A928A-EDD9-405A-A482-E69E58105C27}" type="presParOf" srcId="{D9FC5014-75A6-4625-A797-F6683E88A46B}" destId="{486C94BF-EB24-4A87-A09F-D90619D4EC67}" srcOrd="2" destOrd="0" presId="urn:microsoft.com/office/officeart/2005/8/layout/orgChart1"/>
    <dgm:cxn modelId="{3EE5B626-00EC-4860-9FED-6E43B7BAAA9C}" type="presParOf" srcId="{D9FC5014-75A6-4625-A797-F6683E88A46B}" destId="{F49E4EDD-0FEA-4E3A-BD8A-692BD4877DF0}" srcOrd="3" destOrd="0" presId="urn:microsoft.com/office/officeart/2005/8/layout/orgChart1"/>
    <dgm:cxn modelId="{C76D83BE-D8AC-4E7A-B741-13C038D1869F}" type="presParOf" srcId="{F49E4EDD-0FEA-4E3A-BD8A-692BD4877DF0}" destId="{8343F8E1-1663-4C81-AE5E-1FD2AD326AE9}" srcOrd="0" destOrd="0" presId="urn:microsoft.com/office/officeart/2005/8/layout/orgChart1"/>
    <dgm:cxn modelId="{62578271-726D-47BC-9BD2-9C58AA128878}" type="presParOf" srcId="{8343F8E1-1663-4C81-AE5E-1FD2AD326AE9}" destId="{CB01A18A-84DA-44F1-8821-D6731D23C97B}" srcOrd="0" destOrd="0" presId="urn:microsoft.com/office/officeart/2005/8/layout/orgChart1"/>
    <dgm:cxn modelId="{C58060CD-00EA-4380-9FC3-475E34494EB6}" type="presParOf" srcId="{8343F8E1-1663-4C81-AE5E-1FD2AD326AE9}" destId="{9A998D06-6155-4754-AD6E-3721FD4498D3}" srcOrd="1" destOrd="0" presId="urn:microsoft.com/office/officeart/2005/8/layout/orgChart1"/>
    <dgm:cxn modelId="{98048245-43D3-440A-8100-023F5F34D3EB}" type="presParOf" srcId="{F49E4EDD-0FEA-4E3A-BD8A-692BD4877DF0}" destId="{EAE16DE5-91E7-4AB3-8729-E1D54369D572}" srcOrd="1" destOrd="0" presId="urn:microsoft.com/office/officeart/2005/8/layout/orgChart1"/>
    <dgm:cxn modelId="{9CC34215-5493-4D85-8518-ACE82C79A780}" type="presParOf" srcId="{F49E4EDD-0FEA-4E3A-BD8A-692BD4877DF0}" destId="{A18CAD51-5027-42B5-A085-9D65CE79900F}" srcOrd="2" destOrd="0" presId="urn:microsoft.com/office/officeart/2005/8/layout/orgChart1"/>
    <dgm:cxn modelId="{DCFB202E-0914-4C62-9E4B-07D39085427C}" type="presParOf" srcId="{D9FC5014-75A6-4625-A797-F6683E88A46B}" destId="{9C18ED9A-1CBD-468D-A0E8-03F86CFB8DDE}" srcOrd="4" destOrd="0" presId="urn:microsoft.com/office/officeart/2005/8/layout/orgChart1"/>
    <dgm:cxn modelId="{00CA4D45-DDC9-41D2-AF08-A02BABD73E27}" type="presParOf" srcId="{D9FC5014-75A6-4625-A797-F6683E88A46B}" destId="{85B87217-88E5-450A-AF5F-19171A7B8CF7}" srcOrd="5" destOrd="0" presId="urn:microsoft.com/office/officeart/2005/8/layout/orgChart1"/>
    <dgm:cxn modelId="{F77352EF-C99C-4041-9A0F-179E822CAD12}" type="presParOf" srcId="{85B87217-88E5-450A-AF5F-19171A7B8CF7}" destId="{E3973FAA-E130-4842-8A08-4D1BFE6176EB}" srcOrd="0" destOrd="0" presId="urn:microsoft.com/office/officeart/2005/8/layout/orgChart1"/>
    <dgm:cxn modelId="{D98BCB8F-679B-4781-9526-D9BC88DE91A9}" type="presParOf" srcId="{E3973FAA-E130-4842-8A08-4D1BFE6176EB}" destId="{5A53C8DD-26B0-454C-BA2D-B3F84B751ACA}" srcOrd="0" destOrd="0" presId="urn:microsoft.com/office/officeart/2005/8/layout/orgChart1"/>
    <dgm:cxn modelId="{E9CA7A4F-3406-4FF5-ABE1-54C395FF3411}" type="presParOf" srcId="{E3973FAA-E130-4842-8A08-4D1BFE6176EB}" destId="{C24447C7-8E5E-4DAE-A8F0-AB4C02EE4373}" srcOrd="1" destOrd="0" presId="urn:microsoft.com/office/officeart/2005/8/layout/orgChart1"/>
    <dgm:cxn modelId="{C7DC82B3-EF01-4663-8E1C-1E65869F4CDA}" type="presParOf" srcId="{85B87217-88E5-450A-AF5F-19171A7B8CF7}" destId="{F1D809F1-620C-49ED-8434-793EBAF5C7FF}" srcOrd="1" destOrd="0" presId="urn:microsoft.com/office/officeart/2005/8/layout/orgChart1"/>
    <dgm:cxn modelId="{E6E7EC0C-4B20-4CD4-B6C3-FC8093BA8C69}" type="presParOf" srcId="{85B87217-88E5-450A-AF5F-19171A7B8CF7}" destId="{91A9A853-2F0A-4C7F-B816-2858679AE8D9}" srcOrd="2" destOrd="0" presId="urn:microsoft.com/office/officeart/2005/8/layout/orgChart1"/>
    <dgm:cxn modelId="{B1E0F661-9CC1-40CC-9F38-C797F1B6CCD7}" type="presParOf" srcId="{44EA9909-4A62-4BF5-B606-0AEA4EB99704}" destId="{F6F4DB19-5FDF-431C-B7EB-A5ADDE5821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533AA-DEFC-407B-AA62-AD33B49722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AF1D984-965E-4C64-B1CA-87B787A17CB7}">
      <dgm:prSet phldrT="[Текст]" custT="1"/>
      <dgm:spPr/>
      <dgm:t>
        <a:bodyPr/>
        <a:lstStyle/>
        <a:p>
          <a:r>
            <a:rPr lang="ru-RU" sz="2800" dirty="0" smtClean="0">
              <a:solidFill>
                <a:srgbClr val="FF0000"/>
              </a:solidFill>
            </a:rPr>
            <a:t>Разновидности новозеландского варианта английского языка</a:t>
          </a:r>
          <a:endParaRPr lang="ru-RU" sz="2800" dirty="0">
            <a:solidFill>
              <a:srgbClr val="FF0000"/>
            </a:solidFill>
          </a:endParaRPr>
        </a:p>
      </dgm:t>
    </dgm:pt>
    <dgm:pt modelId="{ABE771BB-A019-4C7E-B80E-0E10A01027D4}" type="parTrans" cxnId="{EE1D4BA8-3B5D-4324-9F23-BAFC12459FB5}">
      <dgm:prSet/>
      <dgm:spPr/>
      <dgm:t>
        <a:bodyPr/>
        <a:lstStyle/>
        <a:p>
          <a:endParaRPr lang="ru-RU"/>
        </a:p>
      </dgm:t>
    </dgm:pt>
    <dgm:pt modelId="{F234DD4B-7C23-406A-BAFB-E16F2F93E57B}" type="sibTrans" cxnId="{EE1D4BA8-3B5D-4324-9F23-BAFC12459FB5}">
      <dgm:prSet/>
      <dgm:spPr/>
      <dgm:t>
        <a:bodyPr/>
        <a:lstStyle/>
        <a:p>
          <a:endParaRPr lang="ru-RU"/>
        </a:p>
      </dgm:t>
    </dgm:pt>
    <dgm:pt modelId="{696042E3-5184-429B-9C2B-B452DCDF79BE}">
      <dgm:prSet phldrT="[Текст]" custT="1"/>
      <dgm:spPr/>
      <dgm:t>
        <a:bodyPr/>
        <a:lstStyle/>
        <a:p>
          <a:r>
            <a:rPr lang="en-US" sz="2400" dirty="0" smtClean="0">
              <a:solidFill>
                <a:schemeClr val="tx1"/>
              </a:solidFill>
            </a:rPr>
            <a:t>Cultivated </a:t>
          </a:r>
        </a:p>
        <a:p>
          <a:r>
            <a:rPr lang="ru-RU" sz="2000" dirty="0" smtClean="0">
              <a:solidFill>
                <a:schemeClr val="tx1"/>
              </a:solidFill>
            </a:rPr>
            <a:t>«культивированная»</a:t>
          </a:r>
          <a:endParaRPr lang="ru-RU" sz="2000" dirty="0">
            <a:solidFill>
              <a:schemeClr val="tx1"/>
            </a:solidFill>
          </a:endParaRPr>
        </a:p>
      </dgm:t>
    </dgm:pt>
    <dgm:pt modelId="{941E3AA3-CFD1-44FC-B737-2F21E8F34822}" type="parTrans" cxnId="{C521D2DB-F123-4516-ACF8-924A0B78EFC3}">
      <dgm:prSet/>
      <dgm:spPr/>
      <dgm:t>
        <a:bodyPr/>
        <a:lstStyle/>
        <a:p>
          <a:endParaRPr lang="ru-RU"/>
        </a:p>
      </dgm:t>
    </dgm:pt>
    <dgm:pt modelId="{47EA0D11-AB7D-4D33-A071-3B147C35289A}" type="sibTrans" cxnId="{C521D2DB-F123-4516-ACF8-924A0B78EFC3}">
      <dgm:prSet/>
      <dgm:spPr/>
      <dgm:t>
        <a:bodyPr/>
        <a:lstStyle/>
        <a:p>
          <a:endParaRPr lang="ru-RU"/>
        </a:p>
      </dgm:t>
    </dgm:pt>
    <dgm:pt modelId="{E3931680-AEC4-435F-BCE7-44EC34774D3D}">
      <dgm:prSet phldrT="[Текст]" custT="1"/>
      <dgm:spPr/>
      <dgm:t>
        <a:bodyPr/>
        <a:lstStyle/>
        <a:p>
          <a:r>
            <a:rPr lang="en-US" sz="2400" dirty="0" smtClean="0">
              <a:solidFill>
                <a:schemeClr val="tx1"/>
              </a:solidFill>
            </a:rPr>
            <a:t>General</a:t>
          </a:r>
          <a:endParaRPr lang="ru-RU" sz="2400" dirty="0" smtClean="0">
            <a:solidFill>
              <a:schemeClr val="tx1"/>
            </a:solidFill>
          </a:endParaRPr>
        </a:p>
        <a:p>
          <a:r>
            <a:rPr lang="ru-RU" sz="2400" dirty="0" smtClean="0">
              <a:solidFill>
                <a:schemeClr val="tx1"/>
              </a:solidFill>
            </a:rPr>
            <a:t>« общая»</a:t>
          </a:r>
          <a:endParaRPr lang="ru-RU" sz="2400" dirty="0">
            <a:solidFill>
              <a:schemeClr val="tx1"/>
            </a:solidFill>
          </a:endParaRPr>
        </a:p>
      </dgm:t>
    </dgm:pt>
    <dgm:pt modelId="{BDA4BA66-7392-431D-A14B-2C8C083F6BF7}" type="parTrans" cxnId="{7A9C6F1E-5D01-4552-BAE3-81390FA2CB1E}">
      <dgm:prSet/>
      <dgm:spPr/>
      <dgm:t>
        <a:bodyPr/>
        <a:lstStyle/>
        <a:p>
          <a:endParaRPr lang="ru-RU"/>
        </a:p>
      </dgm:t>
    </dgm:pt>
    <dgm:pt modelId="{53827FE1-B894-4604-BBA6-2BE43E8F9DB1}" type="sibTrans" cxnId="{7A9C6F1E-5D01-4552-BAE3-81390FA2CB1E}">
      <dgm:prSet/>
      <dgm:spPr/>
      <dgm:t>
        <a:bodyPr/>
        <a:lstStyle/>
        <a:p>
          <a:endParaRPr lang="ru-RU"/>
        </a:p>
      </dgm:t>
    </dgm:pt>
    <dgm:pt modelId="{46850B52-FD04-44AA-B54C-E4C4837E54EF}">
      <dgm:prSet phldrT="[Текст]" custT="1"/>
      <dgm:spPr/>
      <dgm:t>
        <a:bodyPr/>
        <a:lstStyle/>
        <a:p>
          <a:r>
            <a:rPr lang="en-US" sz="2400" dirty="0" smtClean="0">
              <a:solidFill>
                <a:schemeClr val="tx1"/>
              </a:solidFill>
            </a:rPr>
            <a:t>Broad New Zealand English</a:t>
          </a:r>
          <a:endParaRPr lang="ru-RU" sz="2400" dirty="0" smtClean="0">
            <a:solidFill>
              <a:schemeClr val="tx1"/>
            </a:solidFill>
          </a:endParaRPr>
        </a:p>
        <a:p>
          <a:r>
            <a:rPr lang="ru-RU" sz="2400" dirty="0" smtClean="0">
              <a:solidFill>
                <a:schemeClr val="tx1"/>
              </a:solidFill>
            </a:rPr>
            <a:t>«широкая»</a:t>
          </a:r>
          <a:endParaRPr lang="ru-RU" sz="2400" dirty="0">
            <a:solidFill>
              <a:schemeClr val="tx1"/>
            </a:solidFill>
          </a:endParaRPr>
        </a:p>
      </dgm:t>
    </dgm:pt>
    <dgm:pt modelId="{5CFCABC1-7F03-45B1-84D3-1FC32ACDEA30}" type="parTrans" cxnId="{2B5D83E5-CC36-4D13-8D7A-C59927E80A71}">
      <dgm:prSet/>
      <dgm:spPr/>
      <dgm:t>
        <a:bodyPr/>
        <a:lstStyle/>
        <a:p>
          <a:endParaRPr lang="ru-RU"/>
        </a:p>
      </dgm:t>
    </dgm:pt>
    <dgm:pt modelId="{F6770FC0-18B5-4881-91E6-96C6F6D00688}" type="sibTrans" cxnId="{2B5D83E5-CC36-4D13-8D7A-C59927E80A71}">
      <dgm:prSet/>
      <dgm:spPr/>
      <dgm:t>
        <a:bodyPr/>
        <a:lstStyle/>
        <a:p>
          <a:endParaRPr lang="ru-RU"/>
        </a:p>
      </dgm:t>
    </dgm:pt>
    <dgm:pt modelId="{87191259-70EE-4D5B-A61F-C3C15FCF9A8E}" type="pres">
      <dgm:prSet presAssocID="{F0B533AA-DEFC-407B-AA62-AD33B49722A1}" presName="hierChild1" presStyleCnt="0">
        <dgm:presLayoutVars>
          <dgm:orgChart val="1"/>
          <dgm:chPref val="1"/>
          <dgm:dir/>
          <dgm:animOne val="branch"/>
          <dgm:animLvl val="lvl"/>
          <dgm:resizeHandles/>
        </dgm:presLayoutVars>
      </dgm:prSet>
      <dgm:spPr/>
      <dgm:t>
        <a:bodyPr/>
        <a:lstStyle/>
        <a:p>
          <a:endParaRPr lang="ru-RU"/>
        </a:p>
      </dgm:t>
    </dgm:pt>
    <dgm:pt modelId="{D65DC061-55E4-4851-A9F9-791ABCD60873}" type="pres">
      <dgm:prSet presAssocID="{AAF1D984-965E-4C64-B1CA-87B787A17CB7}" presName="hierRoot1" presStyleCnt="0">
        <dgm:presLayoutVars>
          <dgm:hierBranch val="init"/>
        </dgm:presLayoutVars>
      </dgm:prSet>
      <dgm:spPr/>
    </dgm:pt>
    <dgm:pt modelId="{27C6601D-F067-4D73-B33C-F9C7F1A686AC}" type="pres">
      <dgm:prSet presAssocID="{AAF1D984-965E-4C64-B1CA-87B787A17CB7}" presName="rootComposite1" presStyleCnt="0"/>
      <dgm:spPr/>
    </dgm:pt>
    <dgm:pt modelId="{99C5E2AA-A981-458D-9E81-A096DF54C780}" type="pres">
      <dgm:prSet presAssocID="{AAF1D984-965E-4C64-B1CA-87B787A17CB7}" presName="rootText1" presStyleLbl="node0" presStyleIdx="0" presStyleCnt="1" custScaleX="234365" custScaleY="157094">
        <dgm:presLayoutVars>
          <dgm:chPref val="3"/>
        </dgm:presLayoutVars>
      </dgm:prSet>
      <dgm:spPr/>
      <dgm:t>
        <a:bodyPr/>
        <a:lstStyle/>
        <a:p>
          <a:endParaRPr lang="ru-RU"/>
        </a:p>
      </dgm:t>
    </dgm:pt>
    <dgm:pt modelId="{87FA5DD0-EA11-4610-B0B4-13DEF56A8B67}" type="pres">
      <dgm:prSet presAssocID="{AAF1D984-965E-4C64-B1CA-87B787A17CB7}" presName="rootConnector1" presStyleLbl="node1" presStyleIdx="0" presStyleCnt="0"/>
      <dgm:spPr/>
      <dgm:t>
        <a:bodyPr/>
        <a:lstStyle/>
        <a:p>
          <a:endParaRPr lang="ru-RU"/>
        </a:p>
      </dgm:t>
    </dgm:pt>
    <dgm:pt modelId="{B20D9E0E-48EB-4576-9E96-E5BD259CFFC3}" type="pres">
      <dgm:prSet presAssocID="{AAF1D984-965E-4C64-B1CA-87B787A17CB7}" presName="hierChild2" presStyleCnt="0"/>
      <dgm:spPr/>
    </dgm:pt>
    <dgm:pt modelId="{35AEA26B-3A64-4329-B9DA-ACEFC7C826E4}" type="pres">
      <dgm:prSet presAssocID="{941E3AA3-CFD1-44FC-B737-2F21E8F34822}" presName="Name37" presStyleLbl="parChTrans1D2" presStyleIdx="0" presStyleCnt="3"/>
      <dgm:spPr/>
      <dgm:t>
        <a:bodyPr/>
        <a:lstStyle/>
        <a:p>
          <a:endParaRPr lang="ru-RU"/>
        </a:p>
      </dgm:t>
    </dgm:pt>
    <dgm:pt modelId="{44F25F98-67DA-4919-9E54-20C3CD8C9A74}" type="pres">
      <dgm:prSet presAssocID="{696042E3-5184-429B-9C2B-B452DCDF79BE}" presName="hierRoot2" presStyleCnt="0">
        <dgm:presLayoutVars>
          <dgm:hierBranch val="init"/>
        </dgm:presLayoutVars>
      </dgm:prSet>
      <dgm:spPr/>
    </dgm:pt>
    <dgm:pt modelId="{3538957A-315F-4713-9E82-2CD7E0E3A5C9}" type="pres">
      <dgm:prSet presAssocID="{696042E3-5184-429B-9C2B-B452DCDF79BE}" presName="rootComposite" presStyleCnt="0"/>
      <dgm:spPr/>
    </dgm:pt>
    <dgm:pt modelId="{5E921E1C-64FF-47BD-9D4D-EDC090C07168}" type="pres">
      <dgm:prSet presAssocID="{696042E3-5184-429B-9C2B-B452DCDF79BE}" presName="rootText" presStyleLbl="node2" presStyleIdx="0" presStyleCnt="3" custScaleY="160567">
        <dgm:presLayoutVars>
          <dgm:chPref val="3"/>
        </dgm:presLayoutVars>
      </dgm:prSet>
      <dgm:spPr/>
      <dgm:t>
        <a:bodyPr/>
        <a:lstStyle/>
        <a:p>
          <a:endParaRPr lang="ru-RU"/>
        </a:p>
      </dgm:t>
    </dgm:pt>
    <dgm:pt modelId="{FC9CDADB-9E66-4579-B9CA-FDC34021E3E3}" type="pres">
      <dgm:prSet presAssocID="{696042E3-5184-429B-9C2B-B452DCDF79BE}" presName="rootConnector" presStyleLbl="node2" presStyleIdx="0" presStyleCnt="3"/>
      <dgm:spPr/>
      <dgm:t>
        <a:bodyPr/>
        <a:lstStyle/>
        <a:p>
          <a:endParaRPr lang="ru-RU"/>
        </a:p>
      </dgm:t>
    </dgm:pt>
    <dgm:pt modelId="{27568344-0F4C-4CA1-B26C-08976C229B22}" type="pres">
      <dgm:prSet presAssocID="{696042E3-5184-429B-9C2B-B452DCDF79BE}" presName="hierChild4" presStyleCnt="0"/>
      <dgm:spPr/>
    </dgm:pt>
    <dgm:pt modelId="{EAE71FAD-FB78-4710-BE77-A93ED88D9328}" type="pres">
      <dgm:prSet presAssocID="{696042E3-5184-429B-9C2B-B452DCDF79BE}" presName="hierChild5" presStyleCnt="0"/>
      <dgm:spPr/>
    </dgm:pt>
    <dgm:pt modelId="{727CFD8E-94BB-4B8E-855D-FCB6CEE91627}" type="pres">
      <dgm:prSet presAssocID="{BDA4BA66-7392-431D-A14B-2C8C083F6BF7}" presName="Name37" presStyleLbl="parChTrans1D2" presStyleIdx="1" presStyleCnt="3"/>
      <dgm:spPr/>
      <dgm:t>
        <a:bodyPr/>
        <a:lstStyle/>
        <a:p>
          <a:endParaRPr lang="ru-RU"/>
        </a:p>
      </dgm:t>
    </dgm:pt>
    <dgm:pt modelId="{9C0B28A4-8183-4599-B0F0-865584F4EE18}" type="pres">
      <dgm:prSet presAssocID="{E3931680-AEC4-435F-BCE7-44EC34774D3D}" presName="hierRoot2" presStyleCnt="0">
        <dgm:presLayoutVars>
          <dgm:hierBranch val="init"/>
        </dgm:presLayoutVars>
      </dgm:prSet>
      <dgm:spPr/>
    </dgm:pt>
    <dgm:pt modelId="{756EAD2E-4FA9-4AE5-8B1C-D91EBCFB30E0}" type="pres">
      <dgm:prSet presAssocID="{E3931680-AEC4-435F-BCE7-44EC34774D3D}" presName="rootComposite" presStyleCnt="0"/>
      <dgm:spPr/>
    </dgm:pt>
    <dgm:pt modelId="{088E53F7-30D4-4E47-9B16-E62457881684}" type="pres">
      <dgm:prSet presAssocID="{E3931680-AEC4-435F-BCE7-44EC34774D3D}" presName="rootText" presStyleLbl="node2" presStyleIdx="1" presStyleCnt="3" custScaleY="164992">
        <dgm:presLayoutVars>
          <dgm:chPref val="3"/>
        </dgm:presLayoutVars>
      </dgm:prSet>
      <dgm:spPr/>
      <dgm:t>
        <a:bodyPr/>
        <a:lstStyle/>
        <a:p>
          <a:endParaRPr lang="ru-RU"/>
        </a:p>
      </dgm:t>
    </dgm:pt>
    <dgm:pt modelId="{4B6806F4-EC8F-4F17-A139-518A394E18F2}" type="pres">
      <dgm:prSet presAssocID="{E3931680-AEC4-435F-BCE7-44EC34774D3D}" presName="rootConnector" presStyleLbl="node2" presStyleIdx="1" presStyleCnt="3"/>
      <dgm:spPr/>
      <dgm:t>
        <a:bodyPr/>
        <a:lstStyle/>
        <a:p>
          <a:endParaRPr lang="ru-RU"/>
        </a:p>
      </dgm:t>
    </dgm:pt>
    <dgm:pt modelId="{C2F70B0E-2F7F-40C5-B15E-68E4510B9FC7}" type="pres">
      <dgm:prSet presAssocID="{E3931680-AEC4-435F-BCE7-44EC34774D3D}" presName="hierChild4" presStyleCnt="0"/>
      <dgm:spPr/>
    </dgm:pt>
    <dgm:pt modelId="{6C66C1C8-CE7C-4BE1-ACD5-3126D49EB41B}" type="pres">
      <dgm:prSet presAssocID="{E3931680-AEC4-435F-BCE7-44EC34774D3D}" presName="hierChild5" presStyleCnt="0"/>
      <dgm:spPr/>
    </dgm:pt>
    <dgm:pt modelId="{B6F615C4-A268-4325-A51B-0F3F2661A4A3}" type="pres">
      <dgm:prSet presAssocID="{5CFCABC1-7F03-45B1-84D3-1FC32ACDEA30}" presName="Name37" presStyleLbl="parChTrans1D2" presStyleIdx="2" presStyleCnt="3"/>
      <dgm:spPr/>
      <dgm:t>
        <a:bodyPr/>
        <a:lstStyle/>
        <a:p>
          <a:endParaRPr lang="ru-RU"/>
        </a:p>
      </dgm:t>
    </dgm:pt>
    <dgm:pt modelId="{6F870063-6BD2-4741-B53F-EC604388335A}" type="pres">
      <dgm:prSet presAssocID="{46850B52-FD04-44AA-B54C-E4C4837E54EF}" presName="hierRoot2" presStyleCnt="0">
        <dgm:presLayoutVars>
          <dgm:hierBranch val="init"/>
        </dgm:presLayoutVars>
      </dgm:prSet>
      <dgm:spPr/>
    </dgm:pt>
    <dgm:pt modelId="{D9DCE540-A719-4D2F-A881-BCE9760EE52F}" type="pres">
      <dgm:prSet presAssocID="{46850B52-FD04-44AA-B54C-E4C4837E54EF}" presName="rootComposite" presStyleCnt="0"/>
      <dgm:spPr/>
    </dgm:pt>
    <dgm:pt modelId="{C286F542-C600-4BE2-A514-18A244FB50CF}" type="pres">
      <dgm:prSet presAssocID="{46850B52-FD04-44AA-B54C-E4C4837E54EF}" presName="rootText" presStyleLbl="node2" presStyleIdx="2" presStyleCnt="3" custScaleY="160567">
        <dgm:presLayoutVars>
          <dgm:chPref val="3"/>
        </dgm:presLayoutVars>
      </dgm:prSet>
      <dgm:spPr/>
      <dgm:t>
        <a:bodyPr/>
        <a:lstStyle/>
        <a:p>
          <a:endParaRPr lang="ru-RU"/>
        </a:p>
      </dgm:t>
    </dgm:pt>
    <dgm:pt modelId="{ACAC07AA-78FC-4259-B3C5-7FFB0E71D542}" type="pres">
      <dgm:prSet presAssocID="{46850B52-FD04-44AA-B54C-E4C4837E54EF}" presName="rootConnector" presStyleLbl="node2" presStyleIdx="2" presStyleCnt="3"/>
      <dgm:spPr/>
      <dgm:t>
        <a:bodyPr/>
        <a:lstStyle/>
        <a:p>
          <a:endParaRPr lang="ru-RU"/>
        </a:p>
      </dgm:t>
    </dgm:pt>
    <dgm:pt modelId="{74A663FB-874B-452A-85EB-009FBE02E43D}" type="pres">
      <dgm:prSet presAssocID="{46850B52-FD04-44AA-B54C-E4C4837E54EF}" presName="hierChild4" presStyleCnt="0"/>
      <dgm:spPr/>
    </dgm:pt>
    <dgm:pt modelId="{411B3BDC-EA98-4C26-81DE-D87E6C6B680A}" type="pres">
      <dgm:prSet presAssocID="{46850B52-FD04-44AA-B54C-E4C4837E54EF}" presName="hierChild5" presStyleCnt="0"/>
      <dgm:spPr/>
    </dgm:pt>
    <dgm:pt modelId="{3ED3B563-1BED-40D4-A10A-F12658DC4BF6}" type="pres">
      <dgm:prSet presAssocID="{AAF1D984-965E-4C64-B1CA-87B787A17CB7}" presName="hierChild3" presStyleCnt="0"/>
      <dgm:spPr/>
    </dgm:pt>
  </dgm:ptLst>
  <dgm:cxnLst>
    <dgm:cxn modelId="{FD34680B-A226-4A32-83EE-457AD0683244}" type="presOf" srcId="{E3931680-AEC4-435F-BCE7-44EC34774D3D}" destId="{088E53F7-30D4-4E47-9B16-E62457881684}" srcOrd="0" destOrd="0" presId="urn:microsoft.com/office/officeart/2005/8/layout/orgChart1"/>
    <dgm:cxn modelId="{38C85102-CBCA-4BE7-B69D-DA48CBCADA85}" type="presOf" srcId="{46850B52-FD04-44AA-B54C-E4C4837E54EF}" destId="{C286F542-C600-4BE2-A514-18A244FB50CF}" srcOrd="0" destOrd="0" presId="urn:microsoft.com/office/officeart/2005/8/layout/orgChart1"/>
    <dgm:cxn modelId="{F5003B65-4E90-4FFA-8001-03F5242BF03A}" type="presOf" srcId="{F0B533AA-DEFC-407B-AA62-AD33B49722A1}" destId="{87191259-70EE-4D5B-A61F-C3C15FCF9A8E}" srcOrd="0" destOrd="0" presId="urn:microsoft.com/office/officeart/2005/8/layout/orgChart1"/>
    <dgm:cxn modelId="{47119021-4ABB-491F-8065-78221C7CE745}" type="presOf" srcId="{5CFCABC1-7F03-45B1-84D3-1FC32ACDEA30}" destId="{B6F615C4-A268-4325-A51B-0F3F2661A4A3}" srcOrd="0" destOrd="0" presId="urn:microsoft.com/office/officeart/2005/8/layout/orgChart1"/>
    <dgm:cxn modelId="{310CD2BF-5A7B-4AB8-A945-3D6CA02FFEF0}" type="presOf" srcId="{AAF1D984-965E-4C64-B1CA-87B787A17CB7}" destId="{99C5E2AA-A981-458D-9E81-A096DF54C780}" srcOrd="0" destOrd="0" presId="urn:microsoft.com/office/officeart/2005/8/layout/orgChart1"/>
    <dgm:cxn modelId="{EE1D4BA8-3B5D-4324-9F23-BAFC12459FB5}" srcId="{F0B533AA-DEFC-407B-AA62-AD33B49722A1}" destId="{AAF1D984-965E-4C64-B1CA-87B787A17CB7}" srcOrd="0" destOrd="0" parTransId="{ABE771BB-A019-4C7E-B80E-0E10A01027D4}" sibTransId="{F234DD4B-7C23-406A-BAFB-E16F2F93E57B}"/>
    <dgm:cxn modelId="{C48103DA-C371-4DE9-9F44-C3FB94AD5254}" type="presOf" srcId="{941E3AA3-CFD1-44FC-B737-2F21E8F34822}" destId="{35AEA26B-3A64-4329-B9DA-ACEFC7C826E4}" srcOrd="0" destOrd="0" presId="urn:microsoft.com/office/officeart/2005/8/layout/orgChart1"/>
    <dgm:cxn modelId="{CD003090-A87A-4380-8BB2-307688F231DA}" type="presOf" srcId="{E3931680-AEC4-435F-BCE7-44EC34774D3D}" destId="{4B6806F4-EC8F-4F17-A139-518A394E18F2}" srcOrd="1" destOrd="0" presId="urn:microsoft.com/office/officeart/2005/8/layout/orgChart1"/>
    <dgm:cxn modelId="{C521D2DB-F123-4516-ACF8-924A0B78EFC3}" srcId="{AAF1D984-965E-4C64-B1CA-87B787A17CB7}" destId="{696042E3-5184-429B-9C2B-B452DCDF79BE}" srcOrd="0" destOrd="0" parTransId="{941E3AA3-CFD1-44FC-B737-2F21E8F34822}" sibTransId="{47EA0D11-AB7D-4D33-A071-3B147C35289A}"/>
    <dgm:cxn modelId="{8D80FB01-CE14-4704-88E3-1AAB586AED5D}" type="presOf" srcId="{696042E3-5184-429B-9C2B-B452DCDF79BE}" destId="{FC9CDADB-9E66-4579-B9CA-FDC34021E3E3}" srcOrd="1" destOrd="0" presId="urn:microsoft.com/office/officeart/2005/8/layout/orgChart1"/>
    <dgm:cxn modelId="{2B5D83E5-CC36-4D13-8D7A-C59927E80A71}" srcId="{AAF1D984-965E-4C64-B1CA-87B787A17CB7}" destId="{46850B52-FD04-44AA-B54C-E4C4837E54EF}" srcOrd="2" destOrd="0" parTransId="{5CFCABC1-7F03-45B1-84D3-1FC32ACDEA30}" sibTransId="{F6770FC0-18B5-4881-91E6-96C6F6D00688}"/>
    <dgm:cxn modelId="{F7C1FFA2-595A-458E-8947-D3ED16BFCA77}" type="presOf" srcId="{696042E3-5184-429B-9C2B-B452DCDF79BE}" destId="{5E921E1C-64FF-47BD-9D4D-EDC090C07168}" srcOrd="0" destOrd="0" presId="urn:microsoft.com/office/officeart/2005/8/layout/orgChart1"/>
    <dgm:cxn modelId="{105D531D-213E-4455-92A4-E77C0B8C2CE4}" type="presOf" srcId="{BDA4BA66-7392-431D-A14B-2C8C083F6BF7}" destId="{727CFD8E-94BB-4B8E-855D-FCB6CEE91627}" srcOrd="0" destOrd="0" presId="urn:microsoft.com/office/officeart/2005/8/layout/orgChart1"/>
    <dgm:cxn modelId="{8872334B-F9BE-4818-8DB2-09EF9681DE07}" type="presOf" srcId="{AAF1D984-965E-4C64-B1CA-87B787A17CB7}" destId="{87FA5DD0-EA11-4610-B0B4-13DEF56A8B67}" srcOrd="1" destOrd="0" presId="urn:microsoft.com/office/officeart/2005/8/layout/orgChart1"/>
    <dgm:cxn modelId="{7A9C6F1E-5D01-4552-BAE3-81390FA2CB1E}" srcId="{AAF1D984-965E-4C64-B1CA-87B787A17CB7}" destId="{E3931680-AEC4-435F-BCE7-44EC34774D3D}" srcOrd="1" destOrd="0" parTransId="{BDA4BA66-7392-431D-A14B-2C8C083F6BF7}" sibTransId="{53827FE1-B894-4604-BBA6-2BE43E8F9DB1}"/>
    <dgm:cxn modelId="{EE320B7C-08AD-452F-9732-701E8F258146}" type="presOf" srcId="{46850B52-FD04-44AA-B54C-E4C4837E54EF}" destId="{ACAC07AA-78FC-4259-B3C5-7FFB0E71D542}" srcOrd="1" destOrd="0" presId="urn:microsoft.com/office/officeart/2005/8/layout/orgChart1"/>
    <dgm:cxn modelId="{236DFD2A-D82A-40D2-B5C6-35E96AE91982}" type="presParOf" srcId="{87191259-70EE-4D5B-A61F-C3C15FCF9A8E}" destId="{D65DC061-55E4-4851-A9F9-791ABCD60873}" srcOrd="0" destOrd="0" presId="urn:microsoft.com/office/officeart/2005/8/layout/orgChart1"/>
    <dgm:cxn modelId="{7980405E-94A4-406E-BA73-ECF36C15B2C3}" type="presParOf" srcId="{D65DC061-55E4-4851-A9F9-791ABCD60873}" destId="{27C6601D-F067-4D73-B33C-F9C7F1A686AC}" srcOrd="0" destOrd="0" presId="urn:microsoft.com/office/officeart/2005/8/layout/orgChart1"/>
    <dgm:cxn modelId="{D2348DCC-B956-4D15-90FC-AE20B21C569C}" type="presParOf" srcId="{27C6601D-F067-4D73-B33C-F9C7F1A686AC}" destId="{99C5E2AA-A981-458D-9E81-A096DF54C780}" srcOrd="0" destOrd="0" presId="urn:microsoft.com/office/officeart/2005/8/layout/orgChart1"/>
    <dgm:cxn modelId="{6BB964E9-E43E-44D1-9353-83F5710E8D4D}" type="presParOf" srcId="{27C6601D-F067-4D73-B33C-F9C7F1A686AC}" destId="{87FA5DD0-EA11-4610-B0B4-13DEF56A8B67}" srcOrd="1" destOrd="0" presId="urn:microsoft.com/office/officeart/2005/8/layout/orgChart1"/>
    <dgm:cxn modelId="{10ECD5FA-1AEA-440E-AB8A-0961C5D6D748}" type="presParOf" srcId="{D65DC061-55E4-4851-A9F9-791ABCD60873}" destId="{B20D9E0E-48EB-4576-9E96-E5BD259CFFC3}" srcOrd="1" destOrd="0" presId="urn:microsoft.com/office/officeart/2005/8/layout/orgChart1"/>
    <dgm:cxn modelId="{274638FD-0E0D-407F-BB63-DAA2336FD76E}" type="presParOf" srcId="{B20D9E0E-48EB-4576-9E96-E5BD259CFFC3}" destId="{35AEA26B-3A64-4329-B9DA-ACEFC7C826E4}" srcOrd="0" destOrd="0" presId="urn:microsoft.com/office/officeart/2005/8/layout/orgChart1"/>
    <dgm:cxn modelId="{DFD58F73-19D5-41BD-9E3B-F4E31FCB764E}" type="presParOf" srcId="{B20D9E0E-48EB-4576-9E96-E5BD259CFFC3}" destId="{44F25F98-67DA-4919-9E54-20C3CD8C9A74}" srcOrd="1" destOrd="0" presId="urn:microsoft.com/office/officeart/2005/8/layout/orgChart1"/>
    <dgm:cxn modelId="{3B7D5BB7-FB1D-4056-BD35-839770D04660}" type="presParOf" srcId="{44F25F98-67DA-4919-9E54-20C3CD8C9A74}" destId="{3538957A-315F-4713-9E82-2CD7E0E3A5C9}" srcOrd="0" destOrd="0" presId="urn:microsoft.com/office/officeart/2005/8/layout/orgChart1"/>
    <dgm:cxn modelId="{A48222D1-0772-40A1-B212-42C0B319FAC1}" type="presParOf" srcId="{3538957A-315F-4713-9E82-2CD7E0E3A5C9}" destId="{5E921E1C-64FF-47BD-9D4D-EDC090C07168}" srcOrd="0" destOrd="0" presId="urn:microsoft.com/office/officeart/2005/8/layout/orgChart1"/>
    <dgm:cxn modelId="{B0DE8B83-7674-40E3-B627-D3CF2FFA14C7}" type="presParOf" srcId="{3538957A-315F-4713-9E82-2CD7E0E3A5C9}" destId="{FC9CDADB-9E66-4579-B9CA-FDC34021E3E3}" srcOrd="1" destOrd="0" presId="urn:microsoft.com/office/officeart/2005/8/layout/orgChart1"/>
    <dgm:cxn modelId="{5B063223-C62B-4F72-8DA4-15B0E5B7258F}" type="presParOf" srcId="{44F25F98-67DA-4919-9E54-20C3CD8C9A74}" destId="{27568344-0F4C-4CA1-B26C-08976C229B22}" srcOrd="1" destOrd="0" presId="urn:microsoft.com/office/officeart/2005/8/layout/orgChart1"/>
    <dgm:cxn modelId="{18C5D78D-E99B-439F-B254-7BC2FACC8C59}" type="presParOf" srcId="{44F25F98-67DA-4919-9E54-20C3CD8C9A74}" destId="{EAE71FAD-FB78-4710-BE77-A93ED88D9328}" srcOrd="2" destOrd="0" presId="urn:microsoft.com/office/officeart/2005/8/layout/orgChart1"/>
    <dgm:cxn modelId="{DAE751EB-A5BE-48F6-B920-FEBEEE386131}" type="presParOf" srcId="{B20D9E0E-48EB-4576-9E96-E5BD259CFFC3}" destId="{727CFD8E-94BB-4B8E-855D-FCB6CEE91627}" srcOrd="2" destOrd="0" presId="urn:microsoft.com/office/officeart/2005/8/layout/orgChart1"/>
    <dgm:cxn modelId="{DDD52052-6ED0-40AF-83BE-C77669233889}" type="presParOf" srcId="{B20D9E0E-48EB-4576-9E96-E5BD259CFFC3}" destId="{9C0B28A4-8183-4599-B0F0-865584F4EE18}" srcOrd="3" destOrd="0" presId="urn:microsoft.com/office/officeart/2005/8/layout/orgChart1"/>
    <dgm:cxn modelId="{BD5C48C4-9D7E-4410-9783-8D2959C865F8}" type="presParOf" srcId="{9C0B28A4-8183-4599-B0F0-865584F4EE18}" destId="{756EAD2E-4FA9-4AE5-8B1C-D91EBCFB30E0}" srcOrd="0" destOrd="0" presId="urn:microsoft.com/office/officeart/2005/8/layout/orgChart1"/>
    <dgm:cxn modelId="{B7B63321-05DB-430A-8502-69ABD835D1FA}" type="presParOf" srcId="{756EAD2E-4FA9-4AE5-8B1C-D91EBCFB30E0}" destId="{088E53F7-30D4-4E47-9B16-E62457881684}" srcOrd="0" destOrd="0" presId="urn:microsoft.com/office/officeart/2005/8/layout/orgChart1"/>
    <dgm:cxn modelId="{DFE80DDA-2277-408E-854A-19445478B9F9}" type="presParOf" srcId="{756EAD2E-4FA9-4AE5-8B1C-D91EBCFB30E0}" destId="{4B6806F4-EC8F-4F17-A139-518A394E18F2}" srcOrd="1" destOrd="0" presId="urn:microsoft.com/office/officeart/2005/8/layout/orgChart1"/>
    <dgm:cxn modelId="{23B1728A-1535-4C44-9D81-1A3A764170A9}" type="presParOf" srcId="{9C0B28A4-8183-4599-B0F0-865584F4EE18}" destId="{C2F70B0E-2F7F-40C5-B15E-68E4510B9FC7}" srcOrd="1" destOrd="0" presId="urn:microsoft.com/office/officeart/2005/8/layout/orgChart1"/>
    <dgm:cxn modelId="{8176DDCB-0124-4618-B153-BBA76F9F04BB}" type="presParOf" srcId="{9C0B28A4-8183-4599-B0F0-865584F4EE18}" destId="{6C66C1C8-CE7C-4BE1-ACD5-3126D49EB41B}" srcOrd="2" destOrd="0" presId="urn:microsoft.com/office/officeart/2005/8/layout/orgChart1"/>
    <dgm:cxn modelId="{E4D499D7-A668-4F1D-964A-85D00D261F62}" type="presParOf" srcId="{B20D9E0E-48EB-4576-9E96-E5BD259CFFC3}" destId="{B6F615C4-A268-4325-A51B-0F3F2661A4A3}" srcOrd="4" destOrd="0" presId="urn:microsoft.com/office/officeart/2005/8/layout/orgChart1"/>
    <dgm:cxn modelId="{0B2A7323-D143-47A8-A034-A15317E46F0C}" type="presParOf" srcId="{B20D9E0E-48EB-4576-9E96-E5BD259CFFC3}" destId="{6F870063-6BD2-4741-B53F-EC604388335A}" srcOrd="5" destOrd="0" presId="urn:microsoft.com/office/officeart/2005/8/layout/orgChart1"/>
    <dgm:cxn modelId="{4B35081B-353D-4953-B1D6-DC6165C32DA4}" type="presParOf" srcId="{6F870063-6BD2-4741-B53F-EC604388335A}" destId="{D9DCE540-A719-4D2F-A881-BCE9760EE52F}" srcOrd="0" destOrd="0" presId="urn:microsoft.com/office/officeart/2005/8/layout/orgChart1"/>
    <dgm:cxn modelId="{30D15A82-6173-4F25-A5F8-8C27E38A94B0}" type="presParOf" srcId="{D9DCE540-A719-4D2F-A881-BCE9760EE52F}" destId="{C286F542-C600-4BE2-A514-18A244FB50CF}" srcOrd="0" destOrd="0" presId="urn:microsoft.com/office/officeart/2005/8/layout/orgChart1"/>
    <dgm:cxn modelId="{02011322-32FF-4D31-B330-CF6282AE43A2}" type="presParOf" srcId="{D9DCE540-A719-4D2F-A881-BCE9760EE52F}" destId="{ACAC07AA-78FC-4259-B3C5-7FFB0E71D542}" srcOrd="1" destOrd="0" presId="urn:microsoft.com/office/officeart/2005/8/layout/orgChart1"/>
    <dgm:cxn modelId="{5DC5D77E-554E-4D26-BF2C-641B987782F4}" type="presParOf" srcId="{6F870063-6BD2-4741-B53F-EC604388335A}" destId="{74A663FB-874B-452A-85EB-009FBE02E43D}" srcOrd="1" destOrd="0" presId="urn:microsoft.com/office/officeart/2005/8/layout/orgChart1"/>
    <dgm:cxn modelId="{27385B93-5774-411B-A803-CA43AAD8F152}" type="presParOf" srcId="{6F870063-6BD2-4741-B53F-EC604388335A}" destId="{411B3BDC-EA98-4C26-81DE-D87E6C6B680A}" srcOrd="2" destOrd="0" presId="urn:microsoft.com/office/officeart/2005/8/layout/orgChart1"/>
    <dgm:cxn modelId="{2713E9E2-6B46-463F-9341-DDA23A2B298B}" type="presParOf" srcId="{D65DC061-55E4-4851-A9F9-791ABCD60873}" destId="{3ED3B563-1BED-40D4-A10A-F12658DC4B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F700D-0453-4C38-8ACD-547EC325A593}">
      <dsp:nvSpPr>
        <dsp:cNvPr id="0" name=""/>
        <dsp:cNvSpPr/>
      </dsp:nvSpPr>
      <dsp:spPr>
        <a:xfrm>
          <a:off x="726162" y="2207"/>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Прямые заимствования</a:t>
          </a:r>
        </a:p>
        <a:p>
          <a:pPr lvl="0" algn="ctr" defTabSz="1111250">
            <a:lnSpc>
              <a:spcPct val="90000"/>
            </a:lnSpc>
            <a:spcBef>
              <a:spcPct val="0"/>
            </a:spcBef>
            <a:spcAft>
              <a:spcPct val="35000"/>
            </a:spcAft>
          </a:pPr>
          <a:endParaRPr lang="ru-RU" sz="2500" kern="1200" dirty="0"/>
        </a:p>
      </dsp:txBody>
      <dsp:txXfrm>
        <a:off x="726162" y="2207"/>
        <a:ext cx="2260773" cy="1356464"/>
      </dsp:txXfrm>
    </dsp:sp>
    <dsp:sp modelId="{9834019E-BB2A-4B91-B32A-CD70758E5373}">
      <dsp:nvSpPr>
        <dsp:cNvPr id="0" name=""/>
        <dsp:cNvSpPr/>
      </dsp:nvSpPr>
      <dsp:spPr>
        <a:xfrm>
          <a:off x="3213013" y="2207"/>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Гибриды </a:t>
          </a:r>
        </a:p>
        <a:p>
          <a:pPr lvl="0" algn="ctr" defTabSz="1111250">
            <a:lnSpc>
              <a:spcPct val="90000"/>
            </a:lnSpc>
            <a:spcBef>
              <a:spcPct val="0"/>
            </a:spcBef>
            <a:spcAft>
              <a:spcPct val="35000"/>
            </a:spcAft>
          </a:pPr>
          <a:endParaRPr lang="ru-RU" sz="2500" kern="1200" dirty="0"/>
        </a:p>
      </dsp:txBody>
      <dsp:txXfrm>
        <a:off x="3213013" y="2207"/>
        <a:ext cx="2260773" cy="1356464"/>
      </dsp:txXfrm>
    </dsp:sp>
    <dsp:sp modelId="{11288B1A-7A3D-411A-AB1B-15D4B4D62837}">
      <dsp:nvSpPr>
        <dsp:cNvPr id="0" name=""/>
        <dsp:cNvSpPr/>
      </dsp:nvSpPr>
      <dsp:spPr>
        <a:xfrm>
          <a:off x="5699864" y="2207"/>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Калька</a:t>
          </a:r>
          <a:endParaRPr lang="ru-RU" sz="2500" kern="1200" dirty="0"/>
        </a:p>
      </dsp:txBody>
      <dsp:txXfrm>
        <a:off x="5699864" y="2207"/>
        <a:ext cx="2260773" cy="1356464"/>
      </dsp:txXfrm>
    </dsp:sp>
    <dsp:sp modelId="{4D9B1011-2FAD-4325-9869-CE73C12B4CF0}">
      <dsp:nvSpPr>
        <dsp:cNvPr id="0" name=""/>
        <dsp:cNvSpPr/>
      </dsp:nvSpPr>
      <dsp:spPr>
        <a:xfrm>
          <a:off x="726162" y="1584748"/>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Полукалька</a:t>
          </a:r>
          <a:endParaRPr lang="ru-RU" sz="2500" kern="1200" dirty="0"/>
        </a:p>
      </dsp:txBody>
      <dsp:txXfrm>
        <a:off x="726162" y="1584748"/>
        <a:ext cx="2260773" cy="1356464"/>
      </dsp:txXfrm>
    </dsp:sp>
    <dsp:sp modelId="{256F16B6-9FDA-4005-B3A6-4377A26E0FA3}">
      <dsp:nvSpPr>
        <dsp:cNvPr id="0" name=""/>
        <dsp:cNvSpPr/>
      </dsp:nvSpPr>
      <dsp:spPr>
        <a:xfrm>
          <a:off x="3213013" y="1584748"/>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Экзотизмы</a:t>
          </a:r>
          <a:endParaRPr lang="ru-RU" sz="2500" kern="1200" dirty="0"/>
        </a:p>
      </dsp:txBody>
      <dsp:txXfrm>
        <a:off x="3213013" y="1584748"/>
        <a:ext cx="2260773" cy="1356464"/>
      </dsp:txXfrm>
    </dsp:sp>
    <dsp:sp modelId="{20400EE2-5A2F-4A27-B32C-9DD91F27B07E}">
      <dsp:nvSpPr>
        <dsp:cNvPr id="0" name=""/>
        <dsp:cNvSpPr/>
      </dsp:nvSpPr>
      <dsp:spPr>
        <a:xfrm>
          <a:off x="5699864" y="1584748"/>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Иноязычные вкрапления</a:t>
          </a:r>
          <a:endParaRPr lang="ru-RU" sz="2500" kern="1200" dirty="0"/>
        </a:p>
      </dsp:txBody>
      <dsp:txXfrm>
        <a:off x="5699864" y="1584748"/>
        <a:ext cx="2260773" cy="1356464"/>
      </dsp:txXfrm>
    </dsp:sp>
    <dsp:sp modelId="{D6AC4F17-6215-4C96-965F-78BF908BD525}">
      <dsp:nvSpPr>
        <dsp:cNvPr id="0" name=""/>
        <dsp:cNvSpPr/>
      </dsp:nvSpPr>
      <dsp:spPr>
        <a:xfrm>
          <a:off x="3213013" y="3167290"/>
          <a:ext cx="2260773" cy="1356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Композиты</a:t>
          </a:r>
          <a:endParaRPr lang="ru-RU" sz="2500" kern="1200" dirty="0"/>
        </a:p>
      </dsp:txBody>
      <dsp:txXfrm>
        <a:off x="3213013" y="3167290"/>
        <a:ext cx="2260773" cy="135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DF06B-DC59-44E7-8FFD-04D4525326B3}">
      <dsp:nvSpPr>
        <dsp:cNvPr id="0" name=""/>
        <dsp:cNvSpPr/>
      </dsp:nvSpPr>
      <dsp:spPr>
        <a:xfrm>
          <a:off x="3408232" y="1570"/>
          <a:ext cx="1608471" cy="1045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Бизнес английский (деловой стиль)</a:t>
          </a:r>
          <a:endParaRPr lang="ru-RU" sz="1400" kern="1200" dirty="0">
            <a:solidFill>
              <a:schemeClr val="tx1"/>
            </a:solidFill>
          </a:endParaRPr>
        </a:p>
      </dsp:txBody>
      <dsp:txXfrm>
        <a:off x="3459269" y="52607"/>
        <a:ext cx="1506397" cy="943432"/>
      </dsp:txXfrm>
    </dsp:sp>
    <dsp:sp modelId="{DC421441-A8B5-4D5A-B154-61CEA602DCE0}">
      <dsp:nvSpPr>
        <dsp:cNvPr id="0" name=""/>
        <dsp:cNvSpPr/>
      </dsp:nvSpPr>
      <dsp:spPr>
        <a:xfrm>
          <a:off x="2017453" y="476501"/>
          <a:ext cx="4177632" cy="4177632"/>
        </a:xfrm>
        <a:custGeom>
          <a:avLst/>
          <a:gdLst/>
          <a:ahLst/>
          <a:cxnLst/>
          <a:rect l="0" t="0" r="0" b="0"/>
          <a:pathLst>
            <a:path>
              <a:moveTo>
                <a:pt x="3009463" y="213833"/>
              </a:moveTo>
              <a:arcTo wR="2088816" hR="2088816" stAng="17769108" swAng="185666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736446-D125-4CCC-A27F-32A46EDF7682}">
      <dsp:nvSpPr>
        <dsp:cNvPr id="0" name=""/>
        <dsp:cNvSpPr/>
      </dsp:nvSpPr>
      <dsp:spPr>
        <a:xfrm>
          <a:off x="5328584" y="1440165"/>
          <a:ext cx="1608471" cy="1045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Медицинский английский</a:t>
          </a:r>
          <a:endParaRPr lang="ru-RU" sz="1400" kern="1200" dirty="0">
            <a:solidFill>
              <a:schemeClr val="tx1"/>
            </a:solidFill>
          </a:endParaRPr>
        </a:p>
      </dsp:txBody>
      <dsp:txXfrm>
        <a:off x="5379621" y="1491202"/>
        <a:ext cx="1506397" cy="943432"/>
      </dsp:txXfrm>
    </dsp:sp>
    <dsp:sp modelId="{0B246D77-9680-42CC-B0B1-82BFD72A9C2A}">
      <dsp:nvSpPr>
        <dsp:cNvPr id="0" name=""/>
        <dsp:cNvSpPr/>
      </dsp:nvSpPr>
      <dsp:spPr>
        <a:xfrm>
          <a:off x="2069136" y="609629"/>
          <a:ext cx="4177632" cy="4177632"/>
        </a:xfrm>
        <a:custGeom>
          <a:avLst/>
          <a:gdLst/>
          <a:ahLst/>
          <a:cxnLst/>
          <a:rect l="0" t="0" r="0" b="0"/>
          <a:pathLst>
            <a:path>
              <a:moveTo>
                <a:pt x="4168077" y="1889247"/>
              </a:moveTo>
              <a:arcTo wR="2088816" hR="2088816" stAng="21271050" swAng="217866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B41B8C-3738-4DAB-B318-7B3FD7EE0FFD}">
      <dsp:nvSpPr>
        <dsp:cNvPr id="0" name=""/>
        <dsp:cNvSpPr/>
      </dsp:nvSpPr>
      <dsp:spPr>
        <a:xfrm>
          <a:off x="4636007" y="3780274"/>
          <a:ext cx="1608471" cy="1045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Служебный английский (разговорник)</a:t>
          </a:r>
          <a:endParaRPr lang="ru-RU" sz="1500" kern="1200" dirty="0">
            <a:solidFill>
              <a:schemeClr val="tx1"/>
            </a:solidFill>
          </a:endParaRPr>
        </a:p>
      </dsp:txBody>
      <dsp:txXfrm>
        <a:off x="4687044" y="3831311"/>
        <a:ext cx="1506397" cy="943432"/>
      </dsp:txXfrm>
    </dsp:sp>
    <dsp:sp modelId="{1BA8D404-0F08-4DE5-9451-9651D3F6322B}">
      <dsp:nvSpPr>
        <dsp:cNvPr id="0" name=""/>
        <dsp:cNvSpPr/>
      </dsp:nvSpPr>
      <dsp:spPr>
        <a:xfrm>
          <a:off x="2123651" y="524324"/>
          <a:ext cx="4177632" cy="4177632"/>
        </a:xfrm>
        <a:custGeom>
          <a:avLst/>
          <a:gdLst/>
          <a:ahLst/>
          <a:cxnLst/>
          <a:rect l="0" t="0" r="0" b="0"/>
          <a:pathLst>
            <a:path>
              <a:moveTo>
                <a:pt x="2504057" y="4135943"/>
              </a:moveTo>
              <a:arcTo wR="2088816" hR="2088816" stAng="4712018" swAng="137596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0F6DE7-9E28-458B-AFB2-37E1313AF5D2}">
      <dsp:nvSpPr>
        <dsp:cNvPr id="0" name=""/>
        <dsp:cNvSpPr/>
      </dsp:nvSpPr>
      <dsp:spPr>
        <a:xfrm>
          <a:off x="2180456" y="3780274"/>
          <a:ext cx="1608471" cy="1045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Технический английский   (язык высоких технологий)</a:t>
          </a:r>
          <a:endParaRPr lang="ru-RU" sz="1500" kern="1200" dirty="0">
            <a:solidFill>
              <a:schemeClr val="tx1"/>
            </a:solidFill>
          </a:endParaRPr>
        </a:p>
      </dsp:txBody>
      <dsp:txXfrm>
        <a:off x="2231493" y="3831311"/>
        <a:ext cx="1506397" cy="943432"/>
      </dsp:txXfrm>
    </dsp:sp>
    <dsp:sp modelId="{871DA8E1-20CD-43F0-A1B7-A63E309002C1}">
      <dsp:nvSpPr>
        <dsp:cNvPr id="0" name=""/>
        <dsp:cNvSpPr/>
      </dsp:nvSpPr>
      <dsp:spPr>
        <a:xfrm>
          <a:off x="2123651" y="524324"/>
          <a:ext cx="4177632" cy="4177632"/>
        </a:xfrm>
        <a:custGeom>
          <a:avLst/>
          <a:gdLst/>
          <a:ahLst/>
          <a:cxnLst/>
          <a:rect l="0" t="0" r="0" b="0"/>
          <a:pathLst>
            <a:path>
              <a:moveTo>
                <a:pt x="349054" y="3244836"/>
              </a:moveTo>
              <a:arcTo wR="2088816" hR="2088816" stAng="8783828" swAng="219626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519A74-5533-46C5-981E-CB4BC456305D}">
      <dsp:nvSpPr>
        <dsp:cNvPr id="0" name=""/>
        <dsp:cNvSpPr/>
      </dsp:nvSpPr>
      <dsp:spPr>
        <a:xfrm>
          <a:off x="1421649" y="1444907"/>
          <a:ext cx="1608471" cy="1045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Basic</a:t>
          </a:r>
          <a:r>
            <a:rPr lang="ru-RU" sz="1400" kern="1200" dirty="0" smtClean="0">
              <a:solidFill>
                <a:schemeClr val="tx1"/>
              </a:solidFill>
            </a:rPr>
            <a:t> ( язык </a:t>
          </a:r>
          <a:r>
            <a:rPr lang="ru-RU" sz="1400" kern="1200" dirty="0" err="1" smtClean="0">
              <a:solidFill>
                <a:schemeClr val="tx1"/>
              </a:solidFill>
            </a:rPr>
            <a:t>програм</a:t>
          </a:r>
          <a:r>
            <a:rPr lang="ru-RU" sz="1400" kern="1200" dirty="0" smtClean="0">
              <a:solidFill>
                <a:schemeClr val="tx1"/>
              </a:solidFill>
            </a:rPr>
            <a:t>-</a:t>
          </a:r>
        </a:p>
        <a:p>
          <a:pPr lvl="0" algn="ctr" defTabSz="622300">
            <a:lnSpc>
              <a:spcPct val="90000"/>
            </a:lnSpc>
            <a:spcBef>
              <a:spcPct val="0"/>
            </a:spcBef>
            <a:spcAft>
              <a:spcPct val="35000"/>
            </a:spcAft>
          </a:pPr>
          <a:r>
            <a:rPr lang="ru-RU" sz="1400" kern="1200" dirty="0" err="1" smtClean="0">
              <a:solidFill>
                <a:schemeClr val="tx1"/>
              </a:solidFill>
            </a:rPr>
            <a:t>мирования</a:t>
          </a:r>
          <a:r>
            <a:rPr lang="ru-RU" sz="1400" kern="1200" dirty="0" smtClean="0">
              <a:solidFill>
                <a:schemeClr val="tx1"/>
              </a:solidFill>
            </a:rPr>
            <a:t>)</a:t>
          </a:r>
          <a:endParaRPr lang="ru-RU" sz="1400" kern="1200" dirty="0">
            <a:solidFill>
              <a:schemeClr val="tx1"/>
            </a:solidFill>
          </a:endParaRPr>
        </a:p>
      </dsp:txBody>
      <dsp:txXfrm>
        <a:off x="1472686" y="1495944"/>
        <a:ext cx="1506397" cy="943432"/>
      </dsp:txXfrm>
    </dsp:sp>
    <dsp:sp modelId="{E1072566-5AA7-416F-A4C2-BCA66AD3B417}">
      <dsp:nvSpPr>
        <dsp:cNvPr id="0" name=""/>
        <dsp:cNvSpPr/>
      </dsp:nvSpPr>
      <dsp:spPr>
        <a:xfrm>
          <a:off x="2123651" y="524324"/>
          <a:ext cx="4177632" cy="4177632"/>
        </a:xfrm>
        <a:custGeom>
          <a:avLst/>
          <a:gdLst/>
          <a:ahLst/>
          <a:cxnLst/>
          <a:rect l="0" t="0" r="0" b="0"/>
          <a:pathLst>
            <a:path>
              <a:moveTo>
                <a:pt x="363964" y="910665"/>
              </a:moveTo>
              <a:arcTo wR="2088816" hR="2088816" stAng="12860089" swAng="196148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8ED9A-1CBD-468D-A0E8-03F86CFB8DDE}">
      <dsp:nvSpPr>
        <dsp:cNvPr id="0" name=""/>
        <dsp:cNvSpPr/>
      </dsp:nvSpPr>
      <dsp:spPr>
        <a:xfrm>
          <a:off x="3468216" y="2880648"/>
          <a:ext cx="2442289" cy="432049"/>
        </a:xfrm>
        <a:custGeom>
          <a:avLst/>
          <a:gdLst/>
          <a:ahLst/>
          <a:cxnLst/>
          <a:rect l="0" t="0" r="0" b="0"/>
          <a:pathLst>
            <a:path>
              <a:moveTo>
                <a:pt x="0" y="0"/>
              </a:moveTo>
              <a:lnTo>
                <a:pt x="0" y="219117"/>
              </a:lnTo>
              <a:lnTo>
                <a:pt x="2442289" y="219117"/>
              </a:lnTo>
              <a:lnTo>
                <a:pt x="2442289" y="4320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6C94BF-EB24-4A87-A09F-D90619D4EC67}">
      <dsp:nvSpPr>
        <dsp:cNvPr id="0" name=""/>
        <dsp:cNvSpPr/>
      </dsp:nvSpPr>
      <dsp:spPr>
        <a:xfrm>
          <a:off x="3422496" y="2880648"/>
          <a:ext cx="91440" cy="425864"/>
        </a:xfrm>
        <a:custGeom>
          <a:avLst/>
          <a:gdLst/>
          <a:ahLst/>
          <a:cxnLst/>
          <a:rect l="0" t="0" r="0" b="0"/>
          <a:pathLst>
            <a:path>
              <a:moveTo>
                <a:pt x="45720" y="0"/>
              </a:moveTo>
              <a:lnTo>
                <a:pt x="45720" y="425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BDECD-8623-4810-93D8-AD03F3BB7637}">
      <dsp:nvSpPr>
        <dsp:cNvPr id="0" name=""/>
        <dsp:cNvSpPr/>
      </dsp:nvSpPr>
      <dsp:spPr>
        <a:xfrm>
          <a:off x="1014427" y="2880648"/>
          <a:ext cx="2453788" cy="425864"/>
        </a:xfrm>
        <a:custGeom>
          <a:avLst/>
          <a:gdLst/>
          <a:ahLst/>
          <a:cxnLst/>
          <a:rect l="0" t="0" r="0" b="0"/>
          <a:pathLst>
            <a:path>
              <a:moveTo>
                <a:pt x="2453788" y="0"/>
              </a:moveTo>
              <a:lnTo>
                <a:pt x="2453788" y="212932"/>
              </a:lnTo>
              <a:lnTo>
                <a:pt x="0" y="212932"/>
              </a:lnTo>
              <a:lnTo>
                <a:pt x="0" y="425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E865C-9F4F-4AF6-85C0-413346129DD5}">
      <dsp:nvSpPr>
        <dsp:cNvPr id="0" name=""/>
        <dsp:cNvSpPr/>
      </dsp:nvSpPr>
      <dsp:spPr>
        <a:xfrm>
          <a:off x="1368148" y="504052"/>
          <a:ext cx="4200135" cy="237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t> </a:t>
          </a:r>
          <a:r>
            <a:rPr lang="ru-RU" sz="3200" kern="1200" dirty="0" smtClean="0">
              <a:solidFill>
                <a:srgbClr val="FF0000"/>
              </a:solidFill>
            </a:rPr>
            <a:t>Разновидности австралийского варианта английского языка </a:t>
          </a:r>
          <a:endParaRPr lang="ru-RU" sz="3200" kern="1200" dirty="0">
            <a:solidFill>
              <a:srgbClr val="FF0000"/>
            </a:solidFill>
          </a:endParaRPr>
        </a:p>
      </dsp:txBody>
      <dsp:txXfrm>
        <a:off x="1368148" y="504052"/>
        <a:ext cx="4200135" cy="2376595"/>
      </dsp:txXfrm>
    </dsp:sp>
    <dsp:sp modelId="{63F3BBC7-43AA-45D1-BB7C-118A028F45A8}">
      <dsp:nvSpPr>
        <dsp:cNvPr id="0" name=""/>
        <dsp:cNvSpPr/>
      </dsp:nvSpPr>
      <dsp:spPr>
        <a:xfrm>
          <a:off x="465" y="3306512"/>
          <a:ext cx="2027924" cy="1806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Cultivated</a:t>
          </a:r>
        </a:p>
        <a:p>
          <a:pPr lvl="0" algn="ctr" defTabSz="1066800">
            <a:lnSpc>
              <a:spcPct val="90000"/>
            </a:lnSpc>
            <a:spcBef>
              <a:spcPct val="0"/>
            </a:spcBef>
            <a:spcAft>
              <a:spcPct val="35000"/>
            </a:spcAft>
          </a:pPr>
          <a:r>
            <a:rPr lang="ru-RU" sz="1800" kern="1200" dirty="0" smtClean="0">
              <a:solidFill>
                <a:schemeClr val="tx1"/>
              </a:solidFill>
            </a:rPr>
            <a:t>(культивированный диалект -10%)</a:t>
          </a:r>
          <a:endParaRPr lang="ru-RU" sz="1800" kern="1200" dirty="0">
            <a:solidFill>
              <a:schemeClr val="tx1"/>
            </a:solidFill>
          </a:endParaRPr>
        </a:p>
      </dsp:txBody>
      <dsp:txXfrm>
        <a:off x="465" y="3306512"/>
        <a:ext cx="2027924" cy="1806048"/>
      </dsp:txXfrm>
    </dsp:sp>
    <dsp:sp modelId="{CB01A18A-84DA-44F1-8821-D6731D23C97B}">
      <dsp:nvSpPr>
        <dsp:cNvPr id="0" name=""/>
        <dsp:cNvSpPr/>
      </dsp:nvSpPr>
      <dsp:spPr>
        <a:xfrm>
          <a:off x="2454253" y="3306512"/>
          <a:ext cx="2027924" cy="1806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General</a:t>
          </a:r>
          <a:endParaRPr lang="ru-RU" sz="2400" kern="1200" dirty="0" smtClean="0">
            <a:solidFill>
              <a:schemeClr val="tx1"/>
            </a:solidFill>
          </a:endParaRPr>
        </a:p>
        <a:p>
          <a:pPr lvl="0" algn="ctr" defTabSz="1066800">
            <a:lnSpc>
              <a:spcPct val="90000"/>
            </a:lnSpc>
            <a:spcBef>
              <a:spcPct val="0"/>
            </a:spcBef>
            <a:spcAft>
              <a:spcPct val="35000"/>
            </a:spcAft>
          </a:pPr>
          <a:r>
            <a:rPr lang="ru-RU" sz="2100" kern="1200" dirty="0" smtClean="0">
              <a:solidFill>
                <a:schemeClr val="tx1"/>
              </a:solidFill>
            </a:rPr>
            <a:t>(общий диалект- большинство населения)</a:t>
          </a:r>
          <a:endParaRPr lang="ru-RU" sz="2100" kern="1200" dirty="0">
            <a:solidFill>
              <a:schemeClr val="tx1"/>
            </a:solidFill>
          </a:endParaRPr>
        </a:p>
      </dsp:txBody>
      <dsp:txXfrm>
        <a:off x="2454253" y="3306512"/>
        <a:ext cx="2027924" cy="1806059"/>
      </dsp:txXfrm>
    </dsp:sp>
    <dsp:sp modelId="{5A53C8DD-26B0-454C-BA2D-B3F84B751ACA}">
      <dsp:nvSpPr>
        <dsp:cNvPr id="0" name=""/>
        <dsp:cNvSpPr/>
      </dsp:nvSpPr>
      <dsp:spPr>
        <a:xfrm>
          <a:off x="4896543" y="3312697"/>
          <a:ext cx="2027924" cy="179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Broad</a:t>
          </a:r>
          <a:endParaRPr lang="ru-RU" sz="2400" kern="1200" dirty="0" smtClean="0">
            <a:solidFill>
              <a:schemeClr val="tx1"/>
            </a:solidFill>
          </a:endParaRPr>
        </a:p>
        <a:p>
          <a:pPr lvl="0" algn="ctr" defTabSz="1066800">
            <a:lnSpc>
              <a:spcPct val="90000"/>
            </a:lnSpc>
            <a:spcBef>
              <a:spcPct val="0"/>
            </a:spcBef>
            <a:spcAft>
              <a:spcPct val="35000"/>
            </a:spcAft>
          </a:pPr>
          <a:r>
            <a:rPr lang="ru-RU" sz="2100" kern="1200" dirty="0" smtClean="0">
              <a:solidFill>
                <a:schemeClr val="tx1"/>
              </a:solidFill>
            </a:rPr>
            <a:t>(«широкий» диалект-30% необразованной части населения)</a:t>
          </a:r>
          <a:endParaRPr lang="ru-RU" sz="2100" kern="1200" dirty="0">
            <a:solidFill>
              <a:schemeClr val="tx1"/>
            </a:solidFill>
          </a:endParaRPr>
        </a:p>
      </dsp:txBody>
      <dsp:txXfrm>
        <a:off x="4896543" y="3312697"/>
        <a:ext cx="2027924" cy="1793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615C4-A268-4325-A51B-0F3F2661A4A3}">
      <dsp:nvSpPr>
        <dsp:cNvPr id="0" name=""/>
        <dsp:cNvSpPr/>
      </dsp:nvSpPr>
      <dsp:spPr>
        <a:xfrm>
          <a:off x="3888432" y="2064523"/>
          <a:ext cx="2751094" cy="477462"/>
        </a:xfrm>
        <a:custGeom>
          <a:avLst/>
          <a:gdLst/>
          <a:ahLst/>
          <a:cxnLst/>
          <a:rect l="0" t="0" r="0" b="0"/>
          <a:pathLst>
            <a:path>
              <a:moveTo>
                <a:pt x="0" y="0"/>
              </a:moveTo>
              <a:lnTo>
                <a:pt x="0" y="238731"/>
              </a:lnTo>
              <a:lnTo>
                <a:pt x="2751094" y="238731"/>
              </a:lnTo>
              <a:lnTo>
                <a:pt x="2751094" y="477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CFD8E-94BB-4B8E-855D-FCB6CEE91627}">
      <dsp:nvSpPr>
        <dsp:cNvPr id="0" name=""/>
        <dsp:cNvSpPr/>
      </dsp:nvSpPr>
      <dsp:spPr>
        <a:xfrm>
          <a:off x="3842712" y="2064523"/>
          <a:ext cx="91440" cy="477462"/>
        </a:xfrm>
        <a:custGeom>
          <a:avLst/>
          <a:gdLst/>
          <a:ahLst/>
          <a:cxnLst/>
          <a:rect l="0" t="0" r="0" b="0"/>
          <a:pathLst>
            <a:path>
              <a:moveTo>
                <a:pt x="45720" y="0"/>
              </a:moveTo>
              <a:lnTo>
                <a:pt x="45720" y="477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EA26B-3A64-4329-B9DA-ACEFC7C826E4}">
      <dsp:nvSpPr>
        <dsp:cNvPr id="0" name=""/>
        <dsp:cNvSpPr/>
      </dsp:nvSpPr>
      <dsp:spPr>
        <a:xfrm>
          <a:off x="1137337" y="2064523"/>
          <a:ext cx="2751094" cy="477462"/>
        </a:xfrm>
        <a:custGeom>
          <a:avLst/>
          <a:gdLst/>
          <a:ahLst/>
          <a:cxnLst/>
          <a:rect l="0" t="0" r="0" b="0"/>
          <a:pathLst>
            <a:path>
              <a:moveTo>
                <a:pt x="2751094" y="0"/>
              </a:moveTo>
              <a:lnTo>
                <a:pt x="2751094" y="238731"/>
              </a:lnTo>
              <a:lnTo>
                <a:pt x="0" y="238731"/>
              </a:lnTo>
              <a:lnTo>
                <a:pt x="0" y="477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5E2AA-A981-458D-9E81-A096DF54C780}">
      <dsp:nvSpPr>
        <dsp:cNvPr id="0" name=""/>
        <dsp:cNvSpPr/>
      </dsp:nvSpPr>
      <dsp:spPr>
        <a:xfrm>
          <a:off x="1224133" y="278654"/>
          <a:ext cx="5328596" cy="1785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FF0000"/>
              </a:solidFill>
            </a:rPr>
            <a:t>Разновидности новозеландского варианта английского языка</a:t>
          </a:r>
          <a:endParaRPr lang="ru-RU" sz="2800" kern="1200" dirty="0">
            <a:solidFill>
              <a:srgbClr val="FF0000"/>
            </a:solidFill>
          </a:endParaRPr>
        </a:p>
      </dsp:txBody>
      <dsp:txXfrm>
        <a:off x="1224133" y="278654"/>
        <a:ext cx="5328596" cy="1785869"/>
      </dsp:txXfrm>
    </dsp:sp>
    <dsp:sp modelId="{5E921E1C-64FF-47BD-9D4D-EDC090C07168}">
      <dsp:nvSpPr>
        <dsp:cNvPr id="0" name=""/>
        <dsp:cNvSpPr/>
      </dsp:nvSpPr>
      <dsp:spPr>
        <a:xfrm>
          <a:off x="522" y="2541986"/>
          <a:ext cx="2273631" cy="18253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Cultivated </a:t>
          </a:r>
        </a:p>
        <a:p>
          <a:pPr lvl="0" algn="ctr" defTabSz="1066800">
            <a:lnSpc>
              <a:spcPct val="90000"/>
            </a:lnSpc>
            <a:spcBef>
              <a:spcPct val="0"/>
            </a:spcBef>
            <a:spcAft>
              <a:spcPct val="35000"/>
            </a:spcAft>
          </a:pPr>
          <a:r>
            <a:rPr lang="ru-RU" sz="2000" kern="1200" dirty="0" smtClean="0">
              <a:solidFill>
                <a:schemeClr val="tx1"/>
              </a:solidFill>
            </a:rPr>
            <a:t>«культивированная»</a:t>
          </a:r>
          <a:endParaRPr lang="ru-RU" sz="2000" kern="1200" dirty="0">
            <a:solidFill>
              <a:schemeClr val="tx1"/>
            </a:solidFill>
          </a:endParaRPr>
        </a:p>
      </dsp:txBody>
      <dsp:txXfrm>
        <a:off x="522" y="2541986"/>
        <a:ext cx="2273631" cy="1825350"/>
      </dsp:txXfrm>
    </dsp:sp>
    <dsp:sp modelId="{088E53F7-30D4-4E47-9B16-E62457881684}">
      <dsp:nvSpPr>
        <dsp:cNvPr id="0" name=""/>
        <dsp:cNvSpPr/>
      </dsp:nvSpPr>
      <dsp:spPr>
        <a:xfrm>
          <a:off x="2751616" y="2541986"/>
          <a:ext cx="2273631" cy="1875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General</a:t>
          </a:r>
          <a:endParaRPr lang="ru-RU" sz="2400" kern="1200" dirty="0" smtClean="0">
            <a:solidFill>
              <a:schemeClr val="tx1"/>
            </a:solidFill>
          </a:endParaRPr>
        </a:p>
        <a:p>
          <a:pPr lvl="0" algn="ctr" defTabSz="1066800">
            <a:lnSpc>
              <a:spcPct val="90000"/>
            </a:lnSpc>
            <a:spcBef>
              <a:spcPct val="0"/>
            </a:spcBef>
            <a:spcAft>
              <a:spcPct val="35000"/>
            </a:spcAft>
          </a:pPr>
          <a:r>
            <a:rPr lang="ru-RU" sz="2400" kern="1200" dirty="0" smtClean="0">
              <a:solidFill>
                <a:schemeClr val="tx1"/>
              </a:solidFill>
            </a:rPr>
            <a:t>« общая»</a:t>
          </a:r>
          <a:endParaRPr lang="ru-RU" sz="2400" kern="1200" dirty="0">
            <a:solidFill>
              <a:schemeClr val="tx1"/>
            </a:solidFill>
          </a:endParaRPr>
        </a:p>
      </dsp:txBody>
      <dsp:txXfrm>
        <a:off x="2751616" y="2541986"/>
        <a:ext cx="2273631" cy="1875655"/>
      </dsp:txXfrm>
    </dsp:sp>
    <dsp:sp modelId="{C286F542-C600-4BE2-A514-18A244FB50CF}">
      <dsp:nvSpPr>
        <dsp:cNvPr id="0" name=""/>
        <dsp:cNvSpPr/>
      </dsp:nvSpPr>
      <dsp:spPr>
        <a:xfrm>
          <a:off x="5502710" y="2541986"/>
          <a:ext cx="2273631" cy="18253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Broad New Zealand English</a:t>
          </a:r>
          <a:endParaRPr lang="ru-RU" sz="2400" kern="1200" dirty="0" smtClean="0">
            <a:solidFill>
              <a:schemeClr val="tx1"/>
            </a:solidFill>
          </a:endParaRPr>
        </a:p>
        <a:p>
          <a:pPr lvl="0" algn="ctr" defTabSz="1066800">
            <a:lnSpc>
              <a:spcPct val="90000"/>
            </a:lnSpc>
            <a:spcBef>
              <a:spcPct val="0"/>
            </a:spcBef>
            <a:spcAft>
              <a:spcPct val="35000"/>
            </a:spcAft>
          </a:pPr>
          <a:r>
            <a:rPr lang="ru-RU" sz="2400" kern="1200" dirty="0" smtClean="0">
              <a:solidFill>
                <a:schemeClr val="tx1"/>
              </a:solidFill>
            </a:rPr>
            <a:t>«широкая»</a:t>
          </a:r>
          <a:endParaRPr lang="ru-RU" sz="2400" kern="1200" dirty="0">
            <a:solidFill>
              <a:schemeClr val="tx1"/>
            </a:solidFill>
          </a:endParaRPr>
        </a:p>
      </dsp:txBody>
      <dsp:txXfrm>
        <a:off x="5502710" y="2541986"/>
        <a:ext cx="2273631" cy="18253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7AEB723-E771-4473-8F32-C98B23BB5CC2}" type="datetimeFigureOut">
              <a:rPr lang="ru-RU" smtClean="0"/>
              <a:t>06.05.2015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022C7CF-91D0-49A2-BCC0-67C423CDF0E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AEB723-E771-4473-8F32-C98B23BB5CC2}"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AEB723-E771-4473-8F32-C98B23BB5CC2}"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AEB723-E771-4473-8F32-C98B23BB5CC2}" type="datetimeFigureOut">
              <a:rPr lang="ru-RU" smtClean="0"/>
              <a:t>06.05.2015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022C7CF-91D0-49A2-BCC0-67C423CDF0E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7AEB723-E771-4473-8F32-C98B23BB5CC2}" type="datetimeFigureOut">
              <a:rPr lang="ru-RU" smtClean="0"/>
              <a:t>06.05.2015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022C7CF-91D0-49A2-BCC0-67C423CDF0EA}"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7AEB723-E771-4473-8F32-C98B23BB5CC2}" type="datetimeFigureOut">
              <a:rPr lang="ru-RU" smtClean="0"/>
              <a:t>06.05.2015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7AEB723-E771-4473-8F32-C98B23BB5CC2}" type="datetimeFigureOut">
              <a:rPr lang="ru-RU" smtClean="0"/>
              <a:t>06.05.2015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022C7CF-91D0-49A2-BCC0-67C423CDF0EA}"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7AEB723-E771-4473-8F32-C98B23BB5CC2}" type="datetimeFigureOut">
              <a:rPr lang="ru-RU" smtClean="0"/>
              <a:t>06.05.2015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AEB723-E771-4473-8F32-C98B23BB5CC2}" type="datetimeFigureOut">
              <a:rPr lang="ru-RU" smtClean="0"/>
              <a:t>06.05.2015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AEB723-E771-4473-8F32-C98B23BB5CC2}" type="datetimeFigureOut">
              <a:rPr lang="ru-RU" smtClean="0"/>
              <a:t>06.05.2015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22C7CF-91D0-49A2-BCC0-67C423CDF0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7AEB723-E771-4473-8F32-C98B23BB5CC2}"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022C7CF-91D0-49A2-BCC0-67C423CDF0EA}"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7AEB723-E771-4473-8F32-C98B23BB5CC2}" type="datetimeFigureOut">
              <a:rPr lang="ru-RU" smtClean="0"/>
              <a:t>06.05.2015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022C7CF-91D0-49A2-BCC0-67C423CDF0EA}"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img-fotki.yandex.ru/get/6445/137106206.2f8/0_bd0b7_e848de6a_orig.jpg" TargetMode="External"/><Relationship Id="rId3" Type="http://schemas.openxmlformats.org/officeDocument/2006/relationships/hyperlink" Target="http://yandex.ru/images/search?vie" TargetMode="External"/><Relationship Id="rId7" Type="http://schemas.openxmlformats.org/officeDocument/2006/relationships/hyperlink" Target="http://zapartoj.my1.ru/64s/199/077.jpg" TargetMode="External"/><Relationship Id="rId2" Type="http://schemas.openxmlformats.org/officeDocument/2006/relationships/hyperlink" Target="http://yp.onru.ru/images/world.gif" TargetMode="External"/><Relationship Id="rId1" Type="http://schemas.openxmlformats.org/officeDocument/2006/relationships/slideLayout" Target="../slideLayouts/slideLayout2.xml"/><Relationship Id="rId6" Type="http://schemas.openxmlformats.org/officeDocument/2006/relationships/hyperlink" Target="http://www.otekisinema.com/wp-content/uploads/2010/04/TorresKio.jpg" TargetMode="External"/><Relationship Id="rId5" Type="http://schemas.openxmlformats.org/officeDocument/2006/relationships/hyperlink" Target="http://www.mirneboskrebov.ru/wp-content/uploads/cn-tower-1.jpg" TargetMode="External"/><Relationship Id="rId4" Type="http://schemas.openxmlformats.org/officeDocument/2006/relationships/hyperlink" Target="http://www.cozumelparks.com.mx/wp-content/uploads/2008/10/sydneyoperahouse.jpg" TargetMode="External"/><Relationship Id="rId9" Type="http://schemas.openxmlformats.org/officeDocument/2006/relationships/hyperlink" Target="http://fr.academic.ru/pictures/frwiki/73/Int%C3%A9rieur_de_NDA.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140969"/>
            <a:ext cx="8458200" cy="2304255"/>
          </a:xfrm>
        </p:spPr>
        <p:txBody>
          <a:bodyPr>
            <a:noAutofit/>
          </a:bodyPr>
          <a:lstStyle/>
          <a:p>
            <a:r>
              <a:rPr lang="ru-RU" sz="5400" dirty="0" smtClean="0">
                <a:solidFill>
                  <a:srgbClr val="FF0000"/>
                </a:solidFill>
              </a:rPr>
              <a:t>             </a:t>
            </a:r>
            <a:endParaRPr lang="ru-RU" sz="5400" dirty="0">
              <a:solidFill>
                <a:srgbClr val="FF0000"/>
              </a:solidFill>
            </a:endParaRPr>
          </a:p>
        </p:txBody>
      </p:sp>
      <p:sp>
        <p:nvSpPr>
          <p:cNvPr id="3" name="Подзаголовок 2"/>
          <p:cNvSpPr>
            <a:spLocks noGrp="1"/>
          </p:cNvSpPr>
          <p:nvPr>
            <p:ph type="subTitle" idx="1"/>
          </p:nvPr>
        </p:nvSpPr>
        <p:spPr>
          <a:xfrm>
            <a:off x="381000" y="4077072"/>
            <a:ext cx="8458200" cy="1728192"/>
          </a:xfrm>
        </p:spPr>
        <p:txBody>
          <a:bodyPr>
            <a:noAutofit/>
          </a:bodyPr>
          <a:lstStyle/>
          <a:p>
            <a:pPr algn="ctr"/>
            <a:r>
              <a:rPr lang="ru-RU" sz="6600" dirty="0" smtClean="0"/>
              <a:t> </a:t>
            </a:r>
            <a:r>
              <a:rPr lang="ru-RU" sz="6600" dirty="0" smtClean="0">
                <a:solidFill>
                  <a:srgbClr val="FF0000"/>
                </a:solidFill>
              </a:rPr>
              <a:t>ВАРИАНТЫ         АНГЛИЙСКОГО   </a:t>
            </a:r>
            <a:r>
              <a:rPr lang="ru-RU" sz="6600" dirty="0">
                <a:solidFill>
                  <a:srgbClr val="FF0000"/>
                </a:solidFill>
              </a:rPr>
              <a:t>ЯЗЫКА</a:t>
            </a:r>
          </a:p>
          <a:p>
            <a:endParaRPr lang="ru-RU" sz="6600" dirty="0">
              <a:solidFill>
                <a:srgbClr val="FF0000"/>
              </a:solidFill>
            </a:endParaRPr>
          </a:p>
        </p:txBody>
      </p:sp>
    </p:spTree>
    <p:extLst>
      <p:ext uri="{BB962C8B-B14F-4D97-AF65-F5344CB8AC3E}">
        <p14:creationId xmlns:p14="http://schemas.microsoft.com/office/powerpoint/2010/main" val="37595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prstGeom prst="horizontalScroll">
            <a:avLst/>
          </a:prstGeom>
        </p:spPr>
        <p:txBody>
          <a:bodyPr>
            <a:normAutofit fontScale="90000"/>
          </a:bodyPr>
          <a:lstStyle/>
          <a:p>
            <a:endParaRPr lang="ru-RU" dirty="0"/>
          </a:p>
        </p:txBody>
      </p:sp>
      <p:sp>
        <p:nvSpPr>
          <p:cNvPr id="3" name="Объект 2"/>
          <p:cNvSpPr>
            <a:spLocks noGrp="1"/>
          </p:cNvSpPr>
          <p:nvPr>
            <p:ph idx="1"/>
          </p:nvPr>
        </p:nvSpPr>
        <p:spPr/>
        <p:txBody>
          <a:bodyPr>
            <a:normAutofit/>
          </a:bodyPr>
          <a:lstStyle/>
          <a:p>
            <a:pPr>
              <a:buFont typeface="Wingdings" pitchFamily="2" charset="2"/>
              <a:buChar char="Ø"/>
            </a:pPr>
            <a:r>
              <a:rPr lang="ru-RU" sz="2400" dirty="0" smtClean="0"/>
              <a:t>Лондонские   диалекты       </a:t>
            </a:r>
          </a:p>
          <a:p>
            <a:pPr marL="0" indent="0">
              <a:buNone/>
            </a:pPr>
            <a:r>
              <a:rPr lang="ru-RU" sz="2400" dirty="0"/>
              <a:t> </a:t>
            </a:r>
            <a:r>
              <a:rPr lang="ru-RU" sz="2400" dirty="0" smtClean="0"/>
              <a:t>                                          КОКНИ (восточная часть города)</a:t>
            </a:r>
          </a:p>
          <a:p>
            <a:pPr>
              <a:buFont typeface="Wingdings" pitchFamily="2" charset="2"/>
              <a:buChar char="Ø"/>
            </a:pPr>
            <a:r>
              <a:rPr lang="ru-RU" sz="2400" dirty="0" smtClean="0"/>
              <a:t>Ливерпульский диалект</a:t>
            </a:r>
            <a:r>
              <a:rPr lang="en-US" sz="2400" dirty="0" smtClean="0"/>
              <a:t>      </a:t>
            </a:r>
            <a:endParaRPr lang="ru-RU" sz="2400" dirty="0" smtClean="0"/>
          </a:p>
          <a:p>
            <a:pPr marL="0" indent="0">
              <a:buNone/>
            </a:pPr>
            <a:r>
              <a:rPr lang="ru-RU" sz="2400" dirty="0"/>
              <a:t> </a:t>
            </a:r>
            <a:r>
              <a:rPr lang="ru-RU" sz="2400" dirty="0" smtClean="0"/>
              <a:t>                                         </a:t>
            </a:r>
            <a:r>
              <a:rPr lang="en-US" sz="2400" dirty="0" smtClean="0"/>
              <a:t> </a:t>
            </a:r>
            <a:r>
              <a:rPr lang="en-US" sz="2400" dirty="0" err="1" smtClean="0"/>
              <a:t>Scouse</a:t>
            </a:r>
            <a:r>
              <a:rPr lang="ru-RU" sz="2400" dirty="0" smtClean="0"/>
              <a:t>  СКАУЗ</a:t>
            </a:r>
            <a:r>
              <a:rPr lang="en-US" sz="2400" dirty="0" smtClean="0"/>
              <a:t>   (</a:t>
            </a:r>
            <a:r>
              <a:rPr lang="ru-RU" sz="2400" dirty="0" smtClean="0"/>
              <a:t>группа «Битлз»)</a:t>
            </a:r>
          </a:p>
          <a:p>
            <a:pPr>
              <a:buFont typeface="Wingdings" pitchFamily="2" charset="2"/>
              <a:buChar char="Ø"/>
            </a:pPr>
            <a:r>
              <a:rPr lang="ru-RU" sz="2400" dirty="0" smtClean="0"/>
              <a:t>Диалект </a:t>
            </a:r>
            <a:r>
              <a:rPr lang="en-US" sz="2400" dirty="0" err="1" smtClean="0"/>
              <a:t>Georgie</a:t>
            </a:r>
            <a:r>
              <a:rPr lang="en-US" sz="2400" dirty="0" smtClean="0"/>
              <a:t>                  </a:t>
            </a:r>
            <a:endParaRPr lang="ru-RU" sz="2400" dirty="0"/>
          </a:p>
          <a:p>
            <a:pPr marL="0" indent="0">
              <a:buNone/>
            </a:pPr>
            <a:r>
              <a:rPr lang="ru-RU" sz="2400" dirty="0" smtClean="0"/>
              <a:t>                                          </a:t>
            </a:r>
            <a:r>
              <a:rPr lang="en-US" sz="2400" dirty="0" smtClean="0"/>
              <a:t> (</a:t>
            </a:r>
            <a:r>
              <a:rPr lang="ru-RU" sz="2400" dirty="0" smtClean="0"/>
              <a:t>северо-восток Англии)</a:t>
            </a:r>
          </a:p>
          <a:p>
            <a:pPr>
              <a:buFont typeface="Arial" charset="0"/>
              <a:buChar char="•"/>
            </a:pPr>
            <a:r>
              <a:rPr lang="ru-RU" sz="2400" dirty="0" err="1" smtClean="0"/>
              <a:t>Бирмингемский</a:t>
            </a:r>
            <a:r>
              <a:rPr lang="ru-RU" sz="2400" dirty="0" smtClean="0"/>
              <a:t> диалект      </a:t>
            </a:r>
          </a:p>
          <a:p>
            <a:pPr marL="0" indent="0">
              <a:buNone/>
            </a:pPr>
            <a:r>
              <a:rPr lang="ru-RU" sz="2400" dirty="0"/>
              <a:t> </a:t>
            </a:r>
            <a:r>
              <a:rPr lang="ru-RU" sz="2400" dirty="0" smtClean="0"/>
              <a:t>                                      </a:t>
            </a:r>
            <a:r>
              <a:rPr lang="en-US" sz="2400" dirty="0" err="1" smtClean="0"/>
              <a:t>Brummie</a:t>
            </a:r>
            <a:r>
              <a:rPr lang="ru-RU" sz="2400" dirty="0" smtClean="0"/>
              <a:t>  БРАММИ   </a:t>
            </a:r>
            <a:endParaRPr lang="ru-RU" sz="2400" dirty="0"/>
          </a:p>
        </p:txBody>
      </p:sp>
      <p:sp>
        <p:nvSpPr>
          <p:cNvPr id="4" name="Горизонтальный свиток 3"/>
          <p:cNvSpPr/>
          <p:nvPr/>
        </p:nvSpPr>
        <p:spPr>
          <a:xfrm>
            <a:off x="395536" y="587299"/>
            <a:ext cx="8568952" cy="864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ГОРОДСКИЕ     ДИАЛЕКТЫ    ВЕЛИКОБРИТАНИИ</a:t>
            </a:r>
            <a:endParaRPr lang="ru-RU" dirty="0">
              <a:solidFill>
                <a:srgbClr val="FF0000"/>
              </a:solidFill>
            </a:endParaRPr>
          </a:p>
        </p:txBody>
      </p:sp>
    </p:spTree>
    <p:extLst>
      <p:ext uri="{BB962C8B-B14F-4D97-AF65-F5344CB8AC3E}">
        <p14:creationId xmlns:p14="http://schemas.microsoft.com/office/powerpoint/2010/main" val="2367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1115616" y="548680"/>
            <a:ext cx="6912768" cy="93610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СОЦИАЛЬНЫЕ      ДИАЛЕКТЫ</a:t>
            </a:r>
            <a:endParaRPr lang="ru-RU" dirty="0">
              <a:solidFill>
                <a:srgbClr val="FF0000"/>
              </a:solidFill>
            </a:endParaRPr>
          </a:p>
        </p:txBody>
      </p:sp>
      <p:sp>
        <p:nvSpPr>
          <p:cNvPr id="3" name="Стрелка вниз 2"/>
          <p:cNvSpPr/>
          <p:nvPr/>
        </p:nvSpPr>
        <p:spPr>
          <a:xfrm>
            <a:off x="1257468" y="1371422"/>
            <a:ext cx="866498" cy="4840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ПРОФЕССИОНАЛЬНЫЕ</a:t>
            </a:r>
            <a:endParaRPr lang="ru-RU" dirty="0"/>
          </a:p>
        </p:txBody>
      </p:sp>
      <p:sp>
        <p:nvSpPr>
          <p:cNvPr id="4" name="Стрелка вниз 3"/>
          <p:cNvSpPr/>
          <p:nvPr/>
        </p:nvSpPr>
        <p:spPr>
          <a:xfrm>
            <a:off x="1985323" y="1371422"/>
            <a:ext cx="2736304" cy="2088231"/>
          </a:xfrm>
          <a:prstGeom prst="downArrow">
            <a:avLst>
              <a:gd name="adj1" fmla="val 50000"/>
              <a:gd name="adj2" fmla="val 5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r>
              <a:rPr lang="ru-RU" dirty="0" smtClean="0"/>
              <a:t>ЖАРГОНЫ</a:t>
            </a:r>
            <a:endParaRPr lang="ru-RU" dirty="0"/>
          </a:p>
        </p:txBody>
      </p:sp>
      <p:sp>
        <p:nvSpPr>
          <p:cNvPr id="5" name="Стрелка вниз 4"/>
          <p:cNvSpPr/>
          <p:nvPr/>
        </p:nvSpPr>
        <p:spPr>
          <a:xfrm>
            <a:off x="4624220" y="1378634"/>
            <a:ext cx="720080"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СЛЕНГ</a:t>
            </a:r>
            <a:endParaRPr lang="ru-RU" dirty="0"/>
          </a:p>
        </p:txBody>
      </p:sp>
      <p:sp>
        <p:nvSpPr>
          <p:cNvPr id="6" name="Стрелка вниз 5"/>
          <p:cNvSpPr/>
          <p:nvPr/>
        </p:nvSpPr>
        <p:spPr>
          <a:xfrm>
            <a:off x="5292080" y="1371422"/>
            <a:ext cx="792088" cy="4836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АНГЛИЦИЗМЫ</a:t>
            </a:r>
            <a:endParaRPr lang="ru-RU" dirty="0"/>
          </a:p>
        </p:txBody>
      </p:sp>
      <p:sp>
        <p:nvSpPr>
          <p:cNvPr id="7" name="Стрелка вниз 6"/>
          <p:cNvSpPr/>
          <p:nvPr/>
        </p:nvSpPr>
        <p:spPr>
          <a:xfrm>
            <a:off x="6095390" y="1371422"/>
            <a:ext cx="2077010" cy="316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ЭСТУАРИАНСКИЙ</a:t>
            </a:r>
          </a:p>
          <a:p>
            <a:pPr algn="ctr"/>
            <a:endParaRPr lang="ru-RU" dirty="0" smtClean="0"/>
          </a:p>
          <a:p>
            <a:pPr algn="ctr"/>
            <a:r>
              <a:rPr lang="ru-RU" dirty="0" smtClean="0"/>
              <a:t>АНГЛИЙСКИЙ</a:t>
            </a:r>
            <a:endParaRPr lang="ru-RU" dirty="0"/>
          </a:p>
        </p:txBody>
      </p:sp>
      <p:sp>
        <p:nvSpPr>
          <p:cNvPr id="9" name="Стрелка вниз 8"/>
          <p:cNvSpPr/>
          <p:nvPr/>
        </p:nvSpPr>
        <p:spPr>
          <a:xfrm>
            <a:off x="2135188" y="3628821"/>
            <a:ext cx="2448272" cy="2048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Broken</a:t>
            </a:r>
          </a:p>
          <a:p>
            <a:pPr algn="ctr"/>
            <a:r>
              <a:rPr lang="en-US" dirty="0" smtClean="0"/>
              <a:t>English</a:t>
            </a:r>
            <a:endParaRPr lang="ru-RU" dirty="0" smtClean="0"/>
          </a:p>
          <a:p>
            <a:pPr algn="ctr"/>
            <a:endParaRPr lang="ru-RU" dirty="0" smtClean="0"/>
          </a:p>
          <a:p>
            <a:pPr algn="ctr"/>
            <a:r>
              <a:rPr lang="ru-RU" dirty="0"/>
              <a:t>(</a:t>
            </a:r>
            <a:r>
              <a:rPr lang="ru-RU" dirty="0" smtClean="0"/>
              <a:t>ломаный)</a:t>
            </a:r>
            <a:endParaRPr lang="ru-RU" dirty="0"/>
          </a:p>
        </p:txBody>
      </p:sp>
      <p:sp>
        <p:nvSpPr>
          <p:cNvPr id="10" name="Стрелка вниз 9"/>
          <p:cNvSpPr/>
          <p:nvPr/>
        </p:nvSpPr>
        <p:spPr>
          <a:xfrm>
            <a:off x="6084168" y="4653136"/>
            <a:ext cx="2088232" cy="1698488"/>
          </a:xfrm>
          <a:prstGeom prst="downArrow">
            <a:avLst>
              <a:gd name="adj1" fmla="val 50000"/>
              <a:gd name="adj2" fmla="val 52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Pidgin</a:t>
            </a:r>
          </a:p>
          <a:p>
            <a:pPr algn="ctr"/>
            <a:r>
              <a:rPr lang="en-US" dirty="0" smtClean="0"/>
              <a:t>English</a:t>
            </a:r>
          </a:p>
        </p:txBody>
      </p:sp>
    </p:spTree>
    <p:extLst>
      <p:ext uri="{BB962C8B-B14F-4D97-AF65-F5344CB8AC3E}">
        <p14:creationId xmlns:p14="http://schemas.microsoft.com/office/powerpoint/2010/main" val="16331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049" y="404664"/>
            <a:ext cx="8686800" cy="838200"/>
          </a:xfrm>
        </p:spPr>
        <p:txBody>
          <a:bodyPr/>
          <a:lstStyle/>
          <a:p>
            <a:r>
              <a:rPr lang="ru-RU" dirty="0" smtClean="0"/>
              <a:t>            </a:t>
            </a:r>
            <a:r>
              <a:rPr lang="ru-RU" dirty="0" smtClean="0">
                <a:solidFill>
                  <a:srgbClr val="0070C0"/>
                </a:solidFill>
              </a:rPr>
              <a:t>ЖАРГОНЫ    (АРГО)</a:t>
            </a:r>
            <a:endParaRPr lang="ru-RU" dirty="0">
              <a:solidFill>
                <a:srgbClr val="0070C0"/>
              </a:solidFill>
            </a:endParaRPr>
          </a:p>
        </p:txBody>
      </p:sp>
      <p:sp>
        <p:nvSpPr>
          <p:cNvPr id="3" name="Объект 2"/>
          <p:cNvSpPr>
            <a:spLocks noGrp="1"/>
          </p:cNvSpPr>
          <p:nvPr>
            <p:ph idx="1"/>
          </p:nvPr>
        </p:nvSpPr>
        <p:spPr/>
        <p:txBody>
          <a:bodyPr>
            <a:normAutofit fontScale="92500"/>
          </a:bodyPr>
          <a:lstStyle/>
          <a:p>
            <a:pPr marL="0" indent="0">
              <a:buNone/>
            </a:pPr>
            <a:r>
              <a:rPr lang="ru-RU" dirty="0"/>
              <a:t>а</a:t>
            </a:r>
            <a:r>
              <a:rPr lang="ru-RU" dirty="0" smtClean="0"/>
              <a:t>) «обратный сленг</a:t>
            </a:r>
            <a:r>
              <a:rPr lang="ru-RU" dirty="0" smtClean="0">
                <a:solidFill>
                  <a:srgbClr val="0070C0"/>
                </a:solidFill>
              </a:rPr>
              <a:t>»                    </a:t>
            </a:r>
            <a:r>
              <a:rPr lang="en-US" dirty="0" err="1" smtClean="0">
                <a:solidFill>
                  <a:srgbClr val="0070C0"/>
                </a:solidFill>
              </a:rPr>
              <a:t>yob</a:t>
            </a:r>
            <a:r>
              <a:rPr lang="en-US" dirty="0" smtClean="0">
                <a:solidFill>
                  <a:srgbClr val="0070C0"/>
                </a:solidFill>
              </a:rPr>
              <a:t>  </a:t>
            </a:r>
            <a:r>
              <a:rPr lang="en-US" dirty="0" smtClean="0"/>
              <a:t>- boy</a:t>
            </a:r>
          </a:p>
          <a:p>
            <a:pPr marL="0" indent="0">
              <a:buNone/>
            </a:pPr>
            <a:r>
              <a:rPr lang="ru-RU" dirty="0"/>
              <a:t>б</a:t>
            </a:r>
            <a:r>
              <a:rPr lang="ru-RU" dirty="0" smtClean="0"/>
              <a:t>) «центральный сленг»        </a:t>
            </a:r>
            <a:r>
              <a:rPr lang="en-US" dirty="0" err="1" smtClean="0">
                <a:solidFill>
                  <a:srgbClr val="0070C0"/>
                </a:solidFill>
              </a:rPr>
              <a:t>ilkem</a:t>
            </a:r>
            <a:r>
              <a:rPr lang="en-US" dirty="0" smtClean="0"/>
              <a:t>   -   milk</a:t>
            </a:r>
          </a:p>
          <a:p>
            <a:pPr marL="0" indent="0">
              <a:buNone/>
            </a:pPr>
            <a:r>
              <a:rPr lang="ru-RU" dirty="0"/>
              <a:t>в</a:t>
            </a:r>
            <a:r>
              <a:rPr lang="ru-RU" dirty="0" smtClean="0"/>
              <a:t>) «рифмующий сленг»    </a:t>
            </a:r>
            <a:r>
              <a:rPr lang="en-US" dirty="0" smtClean="0">
                <a:solidFill>
                  <a:srgbClr val="0070C0"/>
                </a:solidFill>
              </a:rPr>
              <a:t>artful dodger </a:t>
            </a:r>
            <a:r>
              <a:rPr lang="en-US" dirty="0" smtClean="0"/>
              <a:t>– lodger</a:t>
            </a:r>
          </a:p>
          <a:p>
            <a:pPr marL="0" indent="0">
              <a:buNone/>
            </a:pPr>
            <a:r>
              <a:rPr lang="ru-RU" dirty="0"/>
              <a:t>г</a:t>
            </a:r>
            <a:r>
              <a:rPr lang="ru-RU" dirty="0" smtClean="0"/>
              <a:t>)  «</a:t>
            </a:r>
            <a:r>
              <a:rPr lang="en-US" dirty="0" smtClean="0"/>
              <a:t>medical Greek</a:t>
            </a:r>
            <a:r>
              <a:rPr lang="ru-RU" dirty="0" smtClean="0"/>
              <a:t>»     </a:t>
            </a:r>
            <a:r>
              <a:rPr lang="en-US" dirty="0" smtClean="0">
                <a:solidFill>
                  <a:srgbClr val="0070C0"/>
                </a:solidFill>
              </a:rPr>
              <a:t>douse- hog </a:t>
            </a:r>
            <a:r>
              <a:rPr lang="en-US" dirty="0" smtClean="0"/>
              <a:t>– house-dog</a:t>
            </a:r>
          </a:p>
          <a:p>
            <a:pPr marL="0" indent="0">
              <a:buNone/>
            </a:pPr>
            <a:r>
              <a:rPr lang="en-US" dirty="0"/>
              <a:t> </a:t>
            </a:r>
            <a:r>
              <a:rPr lang="en-US" dirty="0" smtClean="0"/>
              <a:t>                  </a:t>
            </a:r>
            <a:r>
              <a:rPr lang="ru-RU" dirty="0" smtClean="0"/>
              <a:t>В учебных заведениях:</a:t>
            </a:r>
          </a:p>
          <a:p>
            <a:pPr marL="0" indent="0">
              <a:buNone/>
            </a:pPr>
            <a:r>
              <a:rPr lang="en-US" dirty="0" err="1"/>
              <a:t>s</a:t>
            </a:r>
            <a:r>
              <a:rPr lang="en-US" dirty="0" err="1" smtClean="0"/>
              <a:t>cug</a:t>
            </a:r>
            <a:r>
              <a:rPr lang="en-US" dirty="0" smtClean="0"/>
              <a:t> </a:t>
            </a:r>
            <a:r>
              <a:rPr lang="ru-RU" dirty="0" smtClean="0"/>
              <a:t>«ничтожный человек, негодяй»</a:t>
            </a:r>
          </a:p>
          <a:p>
            <a:pPr marL="0" indent="0">
              <a:buNone/>
            </a:pPr>
            <a:r>
              <a:rPr lang="en-US" dirty="0"/>
              <a:t>t</a:t>
            </a:r>
            <a:r>
              <a:rPr lang="en-US" dirty="0" smtClean="0"/>
              <a:t>ug  </a:t>
            </a:r>
            <a:r>
              <a:rPr lang="ru-RU" dirty="0" smtClean="0"/>
              <a:t>«ученик колледжа» ; </a:t>
            </a:r>
            <a:r>
              <a:rPr lang="en-US" dirty="0" smtClean="0"/>
              <a:t>bag </a:t>
            </a:r>
            <a:r>
              <a:rPr lang="ru-RU" dirty="0" smtClean="0"/>
              <a:t>«молоко»</a:t>
            </a:r>
          </a:p>
          <a:p>
            <a:pPr marL="0" indent="0">
              <a:buNone/>
            </a:pPr>
            <a:r>
              <a:rPr lang="en-US" dirty="0"/>
              <a:t>b</a:t>
            </a:r>
            <a:r>
              <a:rPr lang="en-US" dirty="0" smtClean="0"/>
              <a:t>eggar </a:t>
            </a:r>
            <a:r>
              <a:rPr lang="ru-RU" dirty="0" smtClean="0"/>
              <a:t>«сахар» ; </a:t>
            </a:r>
            <a:r>
              <a:rPr lang="en-US" dirty="0" smtClean="0"/>
              <a:t>to go continent </a:t>
            </a:r>
            <a:r>
              <a:rPr lang="ru-RU" dirty="0" smtClean="0"/>
              <a:t>«остаться дома»</a:t>
            </a:r>
            <a:endParaRPr lang="ru-RU" dirty="0"/>
          </a:p>
        </p:txBody>
      </p:sp>
    </p:spTree>
    <p:extLst>
      <p:ext uri="{BB962C8B-B14F-4D97-AF65-F5344CB8AC3E}">
        <p14:creationId xmlns:p14="http://schemas.microsoft.com/office/powerpoint/2010/main" val="174054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Диалог на шотландском диалекте между продавцом и покупателем тканей</a:t>
            </a:r>
            <a:endParaRPr lang="ru-RU" dirty="0"/>
          </a:p>
        </p:txBody>
      </p:sp>
      <p:sp>
        <p:nvSpPr>
          <p:cNvPr id="3" name="Текст 2"/>
          <p:cNvSpPr>
            <a:spLocks noGrp="1"/>
          </p:cNvSpPr>
          <p:nvPr>
            <p:ph type="body" idx="2"/>
          </p:nvPr>
        </p:nvSpPr>
        <p:spPr>
          <a:xfrm>
            <a:off x="457200" y="1052736"/>
            <a:ext cx="4186808" cy="4259560"/>
          </a:xfrm>
        </p:spPr>
        <p:txBody>
          <a:bodyPr>
            <a:normAutofit/>
          </a:bodyPr>
          <a:lstStyle/>
          <a:p>
            <a:r>
              <a:rPr lang="ru-RU" sz="2800" dirty="0">
                <a:solidFill>
                  <a:srgbClr val="0070C0"/>
                </a:solidFill>
              </a:rPr>
              <a:t>О</a:t>
            </a:r>
            <a:r>
              <a:rPr lang="en-US" sz="2800" dirty="0">
                <a:solidFill>
                  <a:srgbClr val="0070C0"/>
                </a:solidFill>
              </a:rPr>
              <a:t>o’? </a:t>
            </a:r>
            <a:r>
              <a:rPr lang="en-US" sz="2800" dirty="0"/>
              <a:t>( wool? )</a:t>
            </a:r>
            <a:endParaRPr lang="ru-RU" sz="2800" dirty="0"/>
          </a:p>
          <a:p>
            <a:r>
              <a:rPr lang="ru-RU" sz="2800" dirty="0">
                <a:solidFill>
                  <a:srgbClr val="0070C0"/>
                </a:solidFill>
              </a:rPr>
              <a:t>А</a:t>
            </a:r>
            <a:r>
              <a:rPr lang="en-US" sz="2800" dirty="0">
                <a:solidFill>
                  <a:srgbClr val="0070C0"/>
                </a:solidFill>
              </a:rPr>
              <a:t>y, </a:t>
            </a:r>
            <a:r>
              <a:rPr lang="en-US" sz="2800" dirty="0" err="1">
                <a:solidFill>
                  <a:srgbClr val="0070C0"/>
                </a:solidFill>
              </a:rPr>
              <a:t>oo</a:t>
            </a:r>
            <a:r>
              <a:rPr lang="en-US" sz="2800" dirty="0">
                <a:solidFill>
                  <a:srgbClr val="0070C0"/>
                </a:solidFill>
              </a:rPr>
              <a:t>’ </a:t>
            </a:r>
            <a:r>
              <a:rPr lang="en-US" sz="2800" dirty="0"/>
              <a:t>( yes, wool )</a:t>
            </a:r>
            <a:endParaRPr lang="ru-RU" sz="2800" dirty="0"/>
          </a:p>
          <a:p>
            <a:r>
              <a:rPr lang="ru-RU" sz="2800" dirty="0">
                <a:solidFill>
                  <a:srgbClr val="0070C0"/>
                </a:solidFill>
              </a:rPr>
              <a:t>А</a:t>
            </a:r>
            <a:r>
              <a:rPr lang="en-US" sz="2800" dirty="0">
                <a:solidFill>
                  <a:srgbClr val="0070C0"/>
                </a:solidFill>
              </a:rPr>
              <a:t>’ </a:t>
            </a:r>
            <a:r>
              <a:rPr lang="en-US" sz="2800" dirty="0" err="1">
                <a:solidFill>
                  <a:srgbClr val="0070C0"/>
                </a:solidFill>
              </a:rPr>
              <a:t>oo</a:t>
            </a:r>
            <a:r>
              <a:rPr lang="en-US" sz="2800" dirty="0">
                <a:solidFill>
                  <a:srgbClr val="0070C0"/>
                </a:solidFill>
              </a:rPr>
              <a:t>’? </a:t>
            </a:r>
            <a:r>
              <a:rPr lang="en-US" sz="2800" dirty="0"/>
              <a:t>( all wool? )</a:t>
            </a:r>
            <a:endParaRPr lang="ru-RU" sz="2800" dirty="0"/>
          </a:p>
          <a:p>
            <a:r>
              <a:rPr lang="ru-RU" sz="2800" dirty="0">
                <a:solidFill>
                  <a:srgbClr val="0070C0"/>
                </a:solidFill>
              </a:rPr>
              <a:t>А</a:t>
            </a:r>
            <a:r>
              <a:rPr lang="en-US" sz="2800" dirty="0">
                <a:solidFill>
                  <a:srgbClr val="0070C0"/>
                </a:solidFill>
              </a:rPr>
              <a:t>y, a’ </a:t>
            </a:r>
            <a:r>
              <a:rPr lang="en-US" sz="2800" dirty="0" err="1">
                <a:solidFill>
                  <a:srgbClr val="0070C0"/>
                </a:solidFill>
              </a:rPr>
              <a:t>oo</a:t>
            </a:r>
            <a:r>
              <a:rPr lang="en-US" sz="2800" dirty="0">
                <a:solidFill>
                  <a:srgbClr val="0070C0"/>
                </a:solidFill>
              </a:rPr>
              <a:t>’ </a:t>
            </a:r>
            <a:r>
              <a:rPr lang="en-US" sz="2800" dirty="0"/>
              <a:t>( yes, all wool )</a:t>
            </a:r>
            <a:endParaRPr lang="ru-RU" sz="2800" dirty="0"/>
          </a:p>
          <a:p>
            <a:r>
              <a:rPr lang="ru-RU" sz="2800" dirty="0">
                <a:solidFill>
                  <a:srgbClr val="0070C0"/>
                </a:solidFill>
              </a:rPr>
              <a:t>А</a:t>
            </a:r>
            <a:r>
              <a:rPr lang="en-US" sz="2800" dirty="0">
                <a:solidFill>
                  <a:srgbClr val="0070C0"/>
                </a:solidFill>
              </a:rPr>
              <a:t>’ </a:t>
            </a:r>
            <a:r>
              <a:rPr lang="en-US" sz="2800" dirty="0" err="1">
                <a:solidFill>
                  <a:srgbClr val="0070C0"/>
                </a:solidFill>
              </a:rPr>
              <a:t>a’e</a:t>
            </a:r>
            <a:r>
              <a:rPr lang="en-US" sz="2800" dirty="0">
                <a:solidFill>
                  <a:srgbClr val="0070C0"/>
                </a:solidFill>
              </a:rPr>
              <a:t>’ </a:t>
            </a:r>
            <a:r>
              <a:rPr lang="en-US" sz="2800" dirty="0" err="1">
                <a:solidFill>
                  <a:srgbClr val="0070C0"/>
                </a:solidFill>
              </a:rPr>
              <a:t>oo</a:t>
            </a:r>
            <a:r>
              <a:rPr lang="en-US" sz="2800" dirty="0">
                <a:solidFill>
                  <a:srgbClr val="0070C0"/>
                </a:solidFill>
              </a:rPr>
              <a:t>’? </a:t>
            </a:r>
            <a:r>
              <a:rPr lang="en-US" sz="2800" dirty="0"/>
              <a:t>( all one sort of wool? )</a:t>
            </a:r>
            <a:endParaRPr lang="ru-RU" sz="2800" dirty="0"/>
          </a:p>
          <a:p>
            <a:r>
              <a:rPr lang="ru-RU" sz="2800" dirty="0">
                <a:solidFill>
                  <a:srgbClr val="0070C0"/>
                </a:solidFill>
              </a:rPr>
              <a:t>А</a:t>
            </a:r>
            <a:r>
              <a:rPr lang="en-US" sz="2800" dirty="0">
                <a:solidFill>
                  <a:srgbClr val="0070C0"/>
                </a:solidFill>
              </a:rPr>
              <a:t>y, a’ </a:t>
            </a:r>
            <a:r>
              <a:rPr lang="en-US" sz="2800" dirty="0" err="1">
                <a:solidFill>
                  <a:srgbClr val="0070C0"/>
                </a:solidFill>
              </a:rPr>
              <a:t>a’e</a:t>
            </a:r>
            <a:r>
              <a:rPr lang="en-US" sz="2800" dirty="0">
                <a:solidFill>
                  <a:srgbClr val="0070C0"/>
                </a:solidFill>
              </a:rPr>
              <a:t>’ </a:t>
            </a:r>
            <a:r>
              <a:rPr lang="en-US" sz="2800" dirty="0" err="1">
                <a:solidFill>
                  <a:srgbClr val="0070C0"/>
                </a:solidFill>
              </a:rPr>
              <a:t>oo</a:t>
            </a:r>
            <a:r>
              <a:rPr lang="en-US" sz="2800" dirty="0">
                <a:solidFill>
                  <a:srgbClr val="0070C0"/>
                </a:solidFill>
              </a:rPr>
              <a:t>’ </a:t>
            </a:r>
            <a:r>
              <a:rPr lang="en-US" sz="2800" dirty="0"/>
              <a:t>( yes, all one sort of wool )</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60032" y="574813"/>
            <a:ext cx="3600400" cy="4824535"/>
          </a:xfrm>
        </p:spPr>
      </p:pic>
    </p:spTree>
    <p:extLst>
      <p:ext uri="{BB962C8B-B14F-4D97-AF65-F5344CB8AC3E}">
        <p14:creationId xmlns:p14="http://schemas.microsoft.com/office/powerpoint/2010/main" val="29561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                    АНГЛИЦИЗМЫ</a:t>
            </a:r>
            <a:endParaRPr lang="ru-RU" dirty="0">
              <a:solidFill>
                <a:srgbClr val="0070C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43029014"/>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42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en-US" dirty="0" smtClean="0">
                <a:solidFill>
                  <a:srgbClr val="0070C0"/>
                </a:solidFill>
              </a:rPr>
              <a:t>BROKEN   English</a:t>
            </a:r>
            <a:r>
              <a:rPr lang="ru-RU" dirty="0" smtClean="0">
                <a:solidFill>
                  <a:srgbClr val="0070C0"/>
                </a:solidFill>
              </a:rPr>
              <a:t/>
            </a:r>
            <a:br>
              <a:rPr lang="ru-RU" dirty="0" smtClean="0">
                <a:solidFill>
                  <a:srgbClr val="0070C0"/>
                </a:solidFill>
              </a:rPr>
            </a:br>
            <a:r>
              <a:rPr lang="ru-RU" dirty="0">
                <a:solidFill>
                  <a:srgbClr val="0070C0"/>
                </a:solidFill>
              </a:rPr>
              <a:t> </a:t>
            </a:r>
            <a:r>
              <a:rPr lang="ru-RU" dirty="0" smtClean="0">
                <a:solidFill>
                  <a:srgbClr val="0070C0"/>
                </a:solidFill>
              </a:rPr>
              <a:t>        </a:t>
            </a:r>
            <a:r>
              <a:rPr lang="en-US" dirty="0" smtClean="0">
                <a:solidFill>
                  <a:srgbClr val="0070C0"/>
                </a:solidFill>
              </a:rPr>
              <a:t> </a:t>
            </a:r>
            <a:r>
              <a:rPr lang="ru-RU" dirty="0" smtClean="0">
                <a:solidFill>
                  <a:srgbClr val="0070C0"/>
                </a:solidFill>
              </a:rPr>
              <a:t>(ломаный английский)</a:t>
            </a:r>
            <a:endParaRPr lang="ru-RU" dirty="0">
              <a:solidFill>
                <a:srgbClr val="0070C0"/>
              </a:solidFill>
            </a:endParaRPr>
          </a:p>
        </p:txBody>
      </p:sp>
      <p:sp>
        <p:nvSpPr>
          <p:cNvPr id="3" name="Объект 2"/>
          <p:cNvSpPr>
            <a:spLocks noGrp="1"/>
          </p:cNvSpPr>
          <p:nvPr>
            <p:ph idx="1"/>
          </p:nvPr>
        </p:nvSpPr>
        <p:spPr/>
        <p:txBody>
          <a:bodyPr/>
          <a:lstStyle/>
          <a:p>
            <a:pPr marL="0" indent="0">
              <a:buNone/>
            </a:pPr>
            <a:r>
              <a:rPr lang="en-US" dirty="0" smtClean="0">
                <a:solidFill>
                  <a:schemeClr val="tx1"/>
                </a:solidFill>
              </a:rPr>
              <a:t>The short note was written in </a:t>
            </a:r>
            <a:r>
              <a:rPr lang="en-US" dirty="0" smtClean="0">
                <a:solidFill>
                  <a:srgbClr val="0070C0"/>
                </a:solidFill>
              </a:rPr>
              <a:t>broken English.</a:t>
            </a:r>
          </a:p>
          <a:p>
            <a:pPr marL="0" indent="0">
              <a:buNone/>
            </a:pPr>
            <a:endParaRPr lang="en-US" dirty="0" smtClean="0">
              <a:solidFill>
                <a:srgbClr val="0070C0"/>
              </a:solidFill>
            </a:endParaRPr>
          </a:p>
          <a:p>
            <a:pPr marL="0" indent="0">
              <a:buNone/>
            </a:pPr>
            <a:r>
              <a:rPr lang="en-US" dirty="0" smtClean="0">
                <a:solidFill>
                  <a:schemeClr val="tx1"/>
                </a:solidFill>
              </a:rPr>
              <a:t>In</a:t>
            </a:r>
            <a:r>
              <a:rPr lang="en-US" dirty="0" smtClean="0">
                <a:solidFill>
                  <a:srgbClr val="0070C0"/>
                </a:solidFill>
              </a:rPr>
              <a:t> broken English </a:t>
            </a:r>
            <a:r>
              <a:rPr lang="en-US" dirty="0" smtClean="0">
                <a:solidFill>
                  <a:schemeClr val="tx1"/>
                </a:solidFill>
              </a:rPr>
              <a:t>he told the taxi driver where he wanted to go.</a:t>
            </a:r>
          </a:p>
          <a:p>
            <a:pPr marL="0" indent="0">
              <a:buNone/>
            </a:pPr>
            <a:endParaRPr lang="en-US" dirty="0">
              <a:solidFill>
                <a:schemeClr val="tx1"/>
              </a:solidFill>
            </a:endParaRPr>
          </a:p>
          <a:p>
            <a:pPr marL="0" indent="0">
              <a:buNone/>
            </a:pPr>
            <a:r>
              <a:rPr lang="en-US" dirty="0" smtClean="0">
                <a:solidFill>
                  <a:schemeClr val="tx1"/>
                </a:solidFill>
              </a:rPr>
              <a:t>She only speaks </a:t>
            </a:r>
            <a:r>
              <a:rPr lang="en-US" dirty="0" smtClean="0">
                <a:solidFill>
                  <a:srgbClr val="0070C0"/>
                </a:solidFill>
              </a:rPr>
              <a:t>broken English </a:t>
            </a:r>
            <a:r>
              <a:rPr lang="en-US" dirty="0" smtClean="0">
                <a:solidFill>
                  <a:schemeClr val="tx1"/>
                </a:solidFill>
              </a:rPr>
              <a:t>and will need an interpreter for her hospital appointment.</a:t>
            </a:r>
          </a:p>
          <a:p>
            <a:pPr marL="0" indent="0">
              <a:buNone/>
            </a:pPr>
            <a:endParaRPr lang="en-US" dirty="0" smtClean="0">
              <a:solidFill>
                <a:schemeClr val="tx1"/>
              </a:solidFill>
            </a:endParaRPr>
          </a:p>
        </p:txBody>
      </p:sp>
    </p:spTree>
    <p:extLst>
      <p:ext uri="{BB962C8B-B14F-4D97-AF65-F5344CB8AC3E}">
        <p14:creationId xmlns:p14="http://schemas.microsoft.com/office/powerpoint/2010/main" val="3653228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                </a:t>
            </a:r>
            <a:r>
              <a:rPr lang="en-US" dirty="0" smtClean="0">
                <a:solidFill>
                  <a:srgbClr val="0070C0"/>
                </a:solidFill>
              </a:rPr>
              <a:t>ESTUARY English </a:t>
            </a:r>
            <a:r>
              <a:rPr lang="ru-RU" dirty="0" smtClean="0">
                <a:solidFill>
                  <a:srgbClr val="0070C0"/>
                </a:solidFill>
              </a:rPr>
              <a:t/>
            </a:r>
            <a:br>
              <a:rPr lang="ru-RU" dirty="0" smtClean="0">
                <a:solidFill>
                  <a:srgbClr val="0070C0"/>
                </a:solidFill>
              </a:rPr>
            </a:br>
            <a:r>
              <a:rPr lang="ru-RU" dirty="0" smtClean="0">
                <a:solidFill>
                  <a:srgbClr val="0070C0"/>
                </a:solidFill>
              </a:rPr>
              <a:t>      </a:t>
            </a:r>
            <a:r>
              <a:rPr lang="en-US" dirty="0" smtClean="0">
                <a:solidFill>
                  <a:srgbClr val="0070C0"/>
                </a:solidFill>
              </a:rPr>
              <a:t>(</a:t>
            </a:r>
            <a:r>
              <a:rPr lang="ru-RU" dirty="0" err="1" smtClean="0">
                <a:solidFill>
                  <a:srgbClr val="0070C0"/>
                </a:solidFill>
              </a:rPr>
              <a:t>Эстуарианский</a:t>
            </a:r>
            <a:r>
              <a:rPr lang="ru-RU" dirty="0" smtClean="0">
                <a:solidFill>
                  <a:srgbClr val="0070C0"/>
                </a:solidFill>
              </a:rPr>
              <a:t> английский)</a:t>
            </a:r>
            <a:endParaRPr lang="ru-RU" dirty="0">
              <a:solidFill>
                <a:srgbClr val="0070C0"/>
              </a:solidFill>
            </a:endParaRPr>
          </a:p>
        </p:txBody>
      </p:sp>
      <p:sp>
        <p:nvSpPr>
          <p:cNvPr id="3" name="Объект 2"/>
          <p:cNvSpPr>
            <a:spLocks noGrp="1"/>
          </p:cNvSpPr>
          <p:nvPr>
            <p:ph idx="1"/>
          </p:nvPr>
        </p:nvSpPr>
        <p:spPr/>
        <p:txBody>
          <a:bodyPr/>
          <a:lstStyle/>
          <a:p>
            <a:pPr marL="0" indent="0">
              <a:buNone/>
            </a:pPr>
            <a:r>
              <a:rPr lang="ru-RU" dirty="0" smtClean="0"/>
              <a:t>Вокализованное </a:t>
            </a:r>
            <a:r>
              <a:rPr lang="en-US" dirty="0" smtClean="0">
                <a:solidFill>
                  <a:srgbClr val="002060"/>
                </a:solidFill>
              </a:rPr>
              <a:t>L</a:t>
            </a:r>
            <a:r>
              <a:rPr lang="en-US" dirty="0" smtClean="0"/>
              <a:t>,</a:t>
            </a:r>
            <a:r>
              <a:rPr lang="ru-RU" dirty="0" smtClean="0"/>
              <a:t> подобное по звучанию </a:t>
            </a:r>
            <a:r>
              <a:rPr lang="en-US" dirty="0" smtClean="0">
                <a:solidFill>
                  <a:srgbClr val="002060"/>
                </a:solidFill>
              </a:rPr>
              <a:t>W</a:t>
            </a:r>
            <a:endParaRPr lang="ru-RU" dirty="0" smtClean="0">
              <a:solidFill>
                <a:srgbClr val="002060"/>
              </a:solidFill>
            </a:endParaRPr>
          </a:p>
          <a:p>
            <a:pPr marL="0" indent="0">
              <a:buNone/>
            </a:pPr>
            <a:r>
              <a:rPr lang="en-US" dirty="0" smtClean="0">
                <a:solidFill>
                  <a:schemeClr val="tx1"/>
                </a:solidFill>
              </a:rPr>
              <a:t>milk bottle       </a:t>
            </a:r>
            <a:r>
              <a:rPr lang="en-US" dirty="0" err="1" smtClean="0">
                <a:solidFill>
                  <a:srgbClr val="0070C0"/>
                </a:solidFill>
              </a:rPr>
              <a:t>miwk</a:t>
            </a:r>
            <a:r>
              <a:rPr lang="en-US" dirty="0" smtClean="0">
                <a:solidFill>
                  <a:srgbClr val="0070C0"/>
                </a:solidFill>
              </a:rPr>
              <a:t> </a:t>
            </a:r>
            <a:r>
              <a:rPr lang="en-US" dirty="0" err="1" smtClean="0">
                <a:solidFill>
                  <a:srgbClr val="0070C0"/>
                </a:solidFill>
              </a:rPr>
              <a:t>bottoo</a:t>
            </a:r>
            <a:r>
              <a:rPr lang="en-US" dirty="0" smtClean="0">
                <a:solidFill>
                  <a:srgbClr val="0070C0"/>
                </a:solidFill>
              </a:rPr>
              <a:t> </a:t>
            </a:r>
          </a:p>
          <a:p>
            <a:pPr marL="0" indent="0">
              <a:buNone/>
            </a:pPr>
            <a:r>
              <a:rPr lang="en-US" dirty="0">
                <a:solidFill>
                  <a:schemeClr val="tx1"/>
                </a:solidFill>
              </a:rPr>
              <a:t>f</a:t>
            </a:r>
            <a:r>
              <a:rPr lang="en-US" dirty="0" smtClean="0">
                <a:solidFill>
                  <a:schemeClr val="tx1"/>
                </a:solidFill>
              </a:rPr>
              <a:t>ootball            </a:t>
            </a:r>
            <a:r>
              <a:rPr lang="en-US" dirty="0" err="1" smtClean="0">
                <a:solidFill>
                  <a:srgbClr val="0070C0"/>
                </a:solidFill>
              </a:rPr>
              <a:t>foo’baw</a:t>
            </a:r>
            <a:r>
              <a:rPr lang="en-US" dirty="0" smtClean="0">
                <a:solidFill>
                  <a:srgbClr val="0070C0"/>
                </a:solidFill>
              </a:rPr>
              <a:t> </a:t>
            </a:r>
          </a:p>
          <a:p>
            <a:pPr marL="0" indent="0">
              <a:buNone/>
            </a:pPr>
            <a:endParaRPr lang="en-US" dirty="0" smtClean="0">
              <a:solidFill>
                <a:srgbClr val="0070C0"/>
              </a:solidFill>
            </a:endParaRPr>
          </a:p>
          <a:p>
            <a:pPr marL="0" indent="0">
              <a:buNone/>
            </a:pPr>
            <a:r>
              <a:rPr lang="ru-RU" dirty="0" smtClean="0"/>
              <a:t>Упразднение звука </a:t>
            </a:r>
            <a:r>
              <a:rPr lang="en-US" dirty="0" smtClean="0">
                <a:solidFill>
                  <a:schemeClr val="tx1"/>
                </a:solidFill>
              </a:rPr>
              <a:t>T</a:t>
            </a:r>
            <a:r>
              <a:rPr lang="en-US" dirty="0" smtClean="0"/>
              <a:t> </a:t>
            </a:r>
          </a:p>
          <a:p>
            <a:pPr marL="0" indent="0">
              <a:buNone/>
            </a:pPr>
            <a:r>
              <a:rPr lang="en-US" dirty="0">
                <a:solidFill>
                  <a:schemeClr val="tx1"/>
                </a:solidFill>
              </a:rPr>
              <a:t>q</a:t>
            </a:r>
            <a:r>
              <a:rPr lang="en-US" dirty="0" smtClean="0">
                <a:solidFill>
                  <a:schemeClr val="tx1"/>
                </a:solidFill>
              </a:rPr>
              <a:t>uite nice</a:t>
            </a:r>
            <a:r>
              <a:rPr lang="en-US" dirty="0" smtClean="0"/>
              <a:t>         </a:t>
            </a:r>
            <a:r>
              <a:rPr lang="en-US" dirty="0" smtClean="0">
                <a:solidFill>
                  <a:srgbClr val="0070C0"/>
                </a:solidFill>
              </a:rPr>
              <a:t>[</a:t>
            </a:r>
            <a:r>
              <a:rPr lang="en-US" dirty="0" err="1" smtClean="0">
                <a:solidFill>
                  <a:srgbClr val="0070C0"/>
                </a:solidFill>
              </a:rPr>
              <a:t>kwai</a:t>
            </a:r>
            <a:r>
              <a:rPr lang="en-US" dirty="0" smtClean="0">
                <a:solidFill>
                  <a:srgbClr val="0070C0"/>
                </a:solidFill>
              </a:rPr>
              <a:t>’ </a:t>
            </a:r>
            <a:r>
              <a:rPr lang="en-US" dirty="0" err="1" smtClean="0">
                <a:solidFill>
                  <a:srgbClr val="0070C0"/>
                </a:solidFill>
              </a:rPr>
              <a:t>nais</a:t>
            </a:r>
            <a:r>
              <a:rPr lang="en-US" dirty="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2908130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32117" y="764704"/>
            <a:ext cx="4906888" cy="5411688"/>
          </a:xfrm>
        </p:spPr>
        <p:txBody>
          <a:bodyPr>
            <a:normAutofit/>
          </a:bodyPr>
          <a:lstStyle/>
          <a:p>
            <a:r>
              <a:rPr lang="ru-RU" sz="2000" dirty="0" smtClean="0"/>
              <a:t>Английский язык- официальный язык  Великобритании, но в каждой из четырех частей ( Англии, Шотландии, Ирландии, Уэльсе) он имеет собственные отличия.</a:t>
            </a:r>
          </a:p>
          <a:p>
            <a:r>
              <a:rPr lang="ru-RU" sz="2000" b="1" dirty="0" smtClean="0"/>
              <a:t>Речь шотландца- </a:t>
            </a:r>
            <a:r>
              <a:rPr lang="ru-RU" sz="2000" dirty="0" smtClean="0"/>
              <a:t>сильный раскатистый звук </a:t>
            </a:r>
            <a:r>
              <a:rPr lang="en-US" sz="2000" dirty="0" smtClean="0"/>
              <a:t>[r].</a:t>
            </a:r>
          </a:p>
          <a:p>
            <a:r>
              <a:rPr lang="en-US" sz="2000" dirty="0">
                <a:solidFill>
                  <a:srgbClr val="0070C0"/>
                </a:solidFill>
              </a:rPr>
              <a:t>a</a:t>
            </a:r>
            <a:r>
              <a:rPr lang="en-US" sz="2000" dirty="0" smtClean="0">
                <a:solidFill>
                  <a:srgbClr val="0070C0"/>
                </a:solidFill>
              </a:rPr>
              <a:t>ye</a:t>
            </a:r>
            <a:r>
              <a:rPr lang="en-US" sz="2000" dirty="0" smtClean="0"/>
              <a:t>  yes  ;    </a:t>
            </a:r>
            <a:r>
              <a:rPr lang="en-US" sz="2000" dirty="0" smtClean="0">
                <a:solidFill>
                  <a:srgbClr val="0070C0"/>
                </a:solidFill>
              </a:rPr>
              <a:t>wee</a:t>
            </a:r>
            <a:r>
              <a:rPr lang="en-US" sz="2000" dirty="0" smtClean="0"/>
              <a:t>   little;   </a:t>
            </a:r>
            <a:r>
              <a:rPr lang="en-US" sz="2000" dirty="0" err="1" smtClean="0">
                <a:solidFill>
                  <a:srgbClr val="0070C0"/>
                </a:solidFill>
              </a:rPr>
              <a:t>mon</a:t>
            </a:r>
            <a:r>
              <a:rPr lang="en-US" sz="2000" dirty="0" smtClean="0"/>
              <a:t>   man</a:t>
            </a:r>
          </a:p>
          <a:p>
            <a:r>
              <a:rPr lang="en-US" sz="2000" dirty="0" smtClean="0">
                <a:solidFill>
                  <a:srgbClr val="0070C0"/>
                </a:solidFill>
              </a:rPr>
              <a:t>I </a:t>
            </a:r>
            <a:r>
              <a:rPr lang="en-US" sz="2000" dirty="0" err="1" smtClean="0">
                <a:solidFill>
                  <a:srgbClr val="0070C0"/>
                </a:solidFill>
              </a:rPr>
              <a:t>dinna</a:t>
            </a:r>
            <a:r>
              <a:rPr lang="en-US" sz="2000" dirty="0" smtClean="0">
                <a:solidFill>
                  <a:srgbClr val="0070C0"/>
                </a:solidFill>
              </a:rPr>
              <a:t> ken     </a:t>
            </a:r>
            <a:r>
              <a:rPr lang="en-US" sz="2000" dirty="0" smtClean="0"/>
              <a:t>I don’t know; </a:t>
            </a:r>
            <a:r>
              <a:rPr lang="en-US" sz="2000" dirty="0" err="1" smtClean="0">
                <a:solidFill>
                  <a:srgbClr val="0070C0"/>
                </a:solidFill>
              </a:rPr>
              <a:t>laddie</a:t>
            </a:r>
            <a:r>
              <a:rPr lang="en-US" sz="2000" dirty="0" smtClean="0"/>
              <a:t>  boy;</a:t>
            </a:r>
          </a:p>
          <a:p>
            <a:r>
              <a:rPr lang="en-US" sz="2000" dirty="0" smtClean="0">
                <a:solidFill>
                  <a:srgbClr val="0070C0"/>
                </a:solidFill>
              </a:rPr>
              <a:t>lassie</a:t>
            </a:r>
            <a:r>
              <a:rPr lang="en-US" sz="2000" dirty="0" smtClean="0"/>
              <a:t>  girl;  </a:t>
            </a:r>
            <a:r>
              <a:rPr lang="en-US" sz="2000" dirty="0" err="1" smtClean="0">
                <a:solidFill>
                  <a:srgbClr val="0070C0"/>
                </a:solidFill>
              </a:rPr>
              <a:t>bairns</a:t>
            </a:r>
            <a:r>
              <a:rPr lang="en-US" sz="2000" dirty="0" smtClean="0"/>
              <a:t>  children; </a:t>
            </a:r>
            <a:r>
              <a:rPr lang="en-US" sz="2000" dirty="0" smtClean="0">
                <a:solidFill>
                  <a:srgbClr val="0070C0"/>
                </a:solidFill>
              </a:rPr>
              <a:t>ye</a:t>
            </a:r>
            <a:r>
              <a:rPr lang="en-US" sz="2000" dirty="0" smtClean="0"/>
              <a:t> you.</a:t>
            </a:r>
          </a:p>
          <a:p>
            <a:r>
              <a:rPr lang="ru-RU" sz="2000" b="1" dirty="0" smtClean="0"/>
              <a:t>Речь валлийцев</a:t>
            </a:r>
            <a:r>
              <a:rPr lang="ru-RU" sz="2000" dirty="0" smtClean="0"/>
              <a:t>:</a:t>
            </a:r>
            <a:endParaRPr lang="en-US" sz="2000" dirty="0" smtClean="0"/>
          </a:p>
          <a:p>
            <a:r>
              <a:rPr lang="ru-RU" sz="2000" dirty="0" smtClean="0"/>
              <a:t> </a:t>
            </a:r>
            <a:r>
              <a:rPr lang="en-US" sz="2000" dirty="0" err="1" smtClean="0">
                <a:solidFill>
                  <a:srgbClr val="0070C0"/>
                </a:solidFill>
              </a:rPr>
              <a:t>boyo</a:t>
            </a:r>
            <a:r>
              <a:rPr lang="en-US" sz="2000" dirty="0" smtClean="0"/>
              <a:t>  man; </a:t>
            </a:r>
            <a:r>
              <a:rPr lang="en-US" sz="2000" dirty="0" smtClean="0">
                <a:solidFill>
                  <a:srgbClr val="0070C0"/>
                </a:solidFill>
              </a:rPr>
              <a:t>look you    </a:t>
            </a:r>
            <a:r>
              <a:rPr lang="en-US" sz="2000" dirty="0" smtClean="0"/>
              <a:t>do you see;</a:t>
            </a:r>
          </a:p>
          <a:p>
            <a:r>
              <a:rPr lang="en-US" sz="2000" dirty="0" smtClean="0">
                <a:solidFill>
                  <a:srgbClr val="0070C0"/>
                </a:solidFill>
              </a:rPr>
              <a:t>There is cold it is    </a:t>
            </a:r>
            <a:r>
              <a:rPr lang="en-US" sz="2000" dirty="0" smtClean="0"/>
              <a:t>it is cold;</a:t>
            </a:r>
          </a:p>
          <a:p>
            <a:r>
              <a:rPr lang="en-US" sz="2000" dirty="0" err="1" smtClean="0">
                <a:solidFill>
                  <a:srgbClr val="0070C0"/>
                </a:solidFill>
              </a:rPr>
              <a:t>begorra</a:t>
            </a:r>
            <a:r>
              <a:rPr lang="en-US" sz="2000" dirty="0" smtClean="0"/>
              <a:t>   by god</a:t>
            </a:r>
            <a:r>
              <a:rPr lang="en-US" sz="2000" dirty="0" smtClean="0">
                <a:solidFill>
                  <a:srgbClr val="0070C0"/>
                </a:solidFill>
              </a:rPr>
              <a:t>;     at all, at all;</a:t>
            </a:r>
          </a:p>
          <a:p>
            <a:r>
              <a:rPr lang="en-US" sz="2000" dirty="0" smtClean="0">
                <a:solidFill>
                  <a:srgbClr val="0070C0"/>
                </a:solidFill>
              </a:rPr>
              <a:t>Would you be after wanting for   </a:t>
            </a:r>
            <a:r>
              <a:rPr lang="en-US" sz="2000" dirty="0" smtClean="0">
                <a:solidFill>
                  <a:schemeClr val="tx1"/>
                </a:solidFill>
              </a:rPr>
              <a:t>do you want</a:t>
            </a:r>
            <a:endParaRPr lang="ru-RU" sz="2000" dirty="0">
              <a:solidFill>
                <a:schemeClr val="tx1"/>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36096" y="609600"/>
            <a:ext cx="3384376" cy="5339680"/>
          </a:xfrm>
        </p:spPr>
      </p:pic>
      <p:pic>
        <p:nvPicPr>
          <p:cNvPr id="6"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620688"/>
            <a:ext cx="3384376" cy="5339680"/>
          </a:xfrm>
          <a:prstGeom prst="rect">
            <a:avLst/>
          </a:prstGeom>
        </p:spPr>
      </p:pic>
    </p:spTree>
    <p:extLst>
      <p:ext uri="{BB962C8B-B14F-4D97-AF65-F5344CB8AC3E}">
        <p14:creationId xmlns:p14="http://schemas.microsoft.com/office/powerpoint/2010/main" val="2841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41248"/>
          </a:xfrm>
        </p:spPr>
        <p:txBody>
          <a:bodyPr>
            <a:normAutofit fontScale="90000"/>
          </a:bodyPr>
          <a:lstStyle/>
          <a:p>
            <a:r>
              <a:rPr lang="en-US" dirty="0" smtClean="0">
                <a:solidFill>
                  <a:srgbClr val="FF0000"/>
                </a:solidFill>
              </a:rPr>
              <a:t>      </a:t>
            </a:r>
            <a:r>
              <a:rPr lang="ru-RU" dirty="0" smtClean="0">
                <a:solidFill>
                  <a:srgbClr val="FF0000"/>
                </a:solidFill>
              </a:rPr>
              <a:t>Специальный</a:t>
            </a:r>
            <a:r>
              <a:rPr lang="en-US" dirty="0" smtClean="0">
                <a:solidFill>
                  <a:srgbClr val="FF0000"/>
                </a:solidFill>
              </a:rPr>
              <a:t> </a:t>
            </a:r>
            <a:r>
              <a:rPr lang="ru-RU" dirty="0" smtClean="0">
                <a:solidFill>
                  <a:srgbClr val="FF0000"/>
                </a:solidFill>
              </a:rPr>
              <a:t> английский</a:t>
            </a:r>
            <a:r>
              <a:rPr lang="en-US" dirty="0" smtClean="0">
                <a:solidFill>
                  <a:srgbClr val="FF0000"/>
                </a:solidFill>
              </a:rPr>
              <a:t> </a:t>
            </a:r>
            <a:br>
              <a:rPr lang="en-US" dirty="0" smtClean="0">
                <a:solidFill>
                  <a:srgbClr val="FF0000"/>
                </a:solidFill>
              </a:rPr>
            </a:br>
            <a:r>
              <a:rPr lang="en-US" dirty="0" smtClean="0">
                <a:solidFill>
                  <a:srgbClr val="FF0000"/>
                </a:solidFill>
              </a:rPr>
              <a:t>     </a:t>
            </a:r>
            <a:r>
              <a:rPr lang="ru-RU" dirty="0" smtClean="0">
                <a:solidFill>
                  <a:srgbClr val="FF0000"/>
                </a:solidFill>
              </a:rPr>
              <a:t> </a:t>
            </a:r>
            <a:r>
              <a:rPr lang="en-US" dirty="0" smtClean="0">
                <a:solidFill>
                  <a:srgbClr val="FF0000"/>
                </a:solidFill>
              </a:rPr>
              <a:t>  </a:t>
            </a:r>
            <a:r>
              <a:rPr lang="en-US" dirty="0">
                <a:solidFill>
                  <a:srgbClr val="FF0000"/>
                </a:solidFill>
              </a:rPr>
              <a:t> </a:t>
            </a:r>
            <a:r>
              <a:rPr lang="en-US" dirty="0" smtClean="0">
                <a:solidFill>
                  <a:srgbClr val="FF0000"/>
                </a:solidFill>
              </a:rPr>
              <a:t>         SPECIAL ENGLISH</a:t>
            </a:r>
            <a:endParaRPr lang="ru-RU" dirty="0">
              <a:solidFill>
                <a:srgbClr val="FF0000"/>
              </a:solidFill>
            </a:endParaRPr>
          </a:p>
        </p:txBody>
      </p:sp>
      <p:graphicFrame>
        <p:nvGraphicFramePr>
          <p:cNvPr id="3" name="Схема 2"/>
          <p:cNvGraphicFramePr/>
          <p:nvPr>
            <p:extLst>
              <p:ext uri="{D42A27DB-BD31-4B8C-83A1-F6EECF244321}">
                <p14:modId xmlns:p14="http://schemas.microsoft.com/office/powerpoint/2010/main" val="1574197640"/>
              </p:ext>
            </p:extLst>
          </p:nvPr>
        </p:nvGraphicFramePr>
        <p:xfrm>
          <a:off x="467544" y="1556792"/>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061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609600"/>
            <a:ext cx="4618856" cy="5411688"/>
          </a:xfrm>
        </p:spPr>
        <p:txBody>
          <a:bodyPr>
            <a:normAutofit/>
          </a:bodyPr>
          <a:lstStyle/>
          <a:p>
            <a:r>
              <a:rPr lang="ru-RU" sz="4000" dirty="0" smtClean="0">
                <a:solidFill>
                  <a:srgbClr val="FF0000"/>
                </a:solidFill>
              </a:rPr>
              <a:t>АМЕРИКАНСКИЙ</a:t>
            </a:r>
          </a:p>
          <a:p>
            <a:r>
              <a:rPr lang="ru-RU" sz="4000" dirty="0" smtClean="0">
                <a:solidFill>
                  <a:srgbClr val="FF0000"/>
                </a:solidFill>
              </a:rPr>
              <a:t>ВАРИАНТ</a:t>
            </a:r>
          </a:p>
          <a:p>
            <a:r>
              <a:rPr lang="ru-RU" sz="4000" dirty="0" smtClean="0">
                <a:solidFill>
                  <a:srgbClr val="FF0000"/>
                </a:solidFill>
              </a:rPr>
              <a:t>АНГЛИЙСКОГО</a:t>
            </a:r>
          </a:p>
          <a:p>
            <a:r>
              <a:rPr lang="ru-RU" sz="4000" dirty="0" smtClean="0">
                <a:solidFill>
                  <a:srgbClr val="FF0000"/>
                </a:solidFill>
              </a:rPr>
              <a:t>ЯЗЫКА</a:t>
            </a:r>
          </a:p>
          <a:p>
            <a:endParaRPr lang="en-US" sz="2400" dirty="0" smtClean="0">
              <a:solidFill>
                <a:srgbClr val="FF0000"/>
              </a:solidFill>
            </a:endParaRPr>
          </a:p>
          <a:p>
            <a:endParaRPr lang="en-US" sz="2400" dirty="0" smtClean="0">
              <a:solidFill>
                <a:srgbClr val="FF0000"/>
              </a:solidFill>
            </a:endParaRPr>
          </a:p>
          <a:p>
            <a:endParaRPr lang="ru-RU" sz="24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76056" y="609600"/>
            <a:ext cx="3528392" cy="5411688"/>
          </a:xfrm>
        </p:spPr>
      </p:pic>
      <p:pic>
        <p:nvPicPr>
          <p:cNvPr id="6"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620688"/>
            <a:ext cx="3528392" cy="5411688"/>
          </a:xfrm>
          <a:prstGeom prst="rect">
            <a:avLst/>
          </a:prstGeom>
        </p:spPr>
      </p:pic>
    </p:spTree>
    <p:extLst>
      <p:ext uri="{BB962C8B-B14F-4D97-AF65-F5344CB8AC3E}">
        <p14:creationId xmlns:p14="http://schemas.microsoft.com/office/powerpoint/2010/main" val="32698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686800" cy="838200"/>
          </a:xfrm>
        </p:spPr>
        <p:txBody>
          <a:bodyPr/>
          <a:lstStyle/>
          <a:p>
            <a:r>
              <a:rPr lang="ru-RU" dirty="0" smtClean="0">
                <a:solidFill>
                  <a:srgbClr val="FF0000"/>
                </a:solidFill>
              </a:rPr>
              <a:t>Варианты  Английского  Языка</a:t>
            </a:r>
            <a:endParaRPr lang="ru-RU" dirty="0">
              <a:solidFill>
                <a:srgbClr val="FF0000"/>
              </a:solidFill>
            </a:endParaRPr>
          </a:p>
        </p:txBody>
      </p:sp>
      <p:sp>
        <p:nvSpPr>
          <p:cNvPr id="3" name="Объект 2"/>
          <p:cNvSpPr>
            <a:spLocks noGrp="1"/>
          </p:cNvSpPr>
          <p:nvPr>
            <p:ph idx="1"/>
          </p:nvPr>
        </p:nvSpPr>
        <p:spPr>
          <a:xfrm>
            <a:off x="304800" y="2780928"/>
            <a:ext cx="8686800" cy="3299197"/>
          </a:xfrm>
        </p:spPr>
        <p:txBody>
          <a:bodyPr>
            <a:normAutofit/>
          </a:bodyPr>
          <a:lstStyle/>
          <a:p>
            <a:pPr marL="0" indent="0">
              <a:lnSpc>
                <a:spcPct val="115000"/>
              </a:lnSpc>
              <a:spcAft>
                <a:spcPts val="1000"/>
              </a:spcAft>
              <a:buNone/>
            </a:pPr>
            <a:r>
              <a:rPr lang="ru-RU" sz="1600" b="1" dirty="0" smtClean="0">
                <a:solidFill>
                  <a:schemeClr val="tx1"/>
                </a:solidFill>
                <a:ea typeface="Calibri"/>
                <a:cs typeface="Times New Roman"/>
              </a:rPr>
              <a:t>                           </a:t>
            </a:r>
            <a:r>
              <a:rPr lang="ru-RU" sz="1600" b="1" dirty="0" err="1" smtClean="0">
                <a:solidFill>
                  <a:schemeClr val="tx1"/>
                </a:solidFill>
                <a:ea typeface="Calibri"/>
                <a:cs typeface="Times New Roman"/>
              </a:rPr>
              <a:t>Загороднева</a:t>
            </a:r>
            <a:r>
              <a:rPr lang="ru-RU" sz="1600" b="1" dirty="0" smtClean="0">
                <a:solidFill>
                  <a:schemeClr val="tx1"/>
                </a:solidFill>
                <a:ea typeface="Calibri"/>
                <a:cs typeface="Times New Roman"/>
              </a:rPr>
              <a:t> </a:t>
            </a:r>
            <a:r>
              <a:rPr lang="ru-RU" sz="1600" b="1" dirty="0">
                <a:solidFill>
                  <a:schemeClr val="tx1"/>
                </a:solidFill>
                <a:ea typeface="Calibri"/>
                <a:cs typeface="Times New Roman"/>
              </a:rPr>
              <a:t>Галина Васильевна</a:t>
            </a:r>
            <a:r>
              <a:rPr lang="ru-RU" sz="1600" dirty="0">
                <a:solidFill>
                  <a:schemeClr val="tx1"/>
                </a:solidFill>
                <a:ea typeface="Calibri"/>
                <a:cs typeface="Times New Roman"/>
              </a:rPr>
              <a:t>,</a:t>
            </a:r>
            <a:endParaRPr lang="ru-RU" sz="1600" dirty="0">
              <a:solidFill>
                <a:schemeClr val="tx1"/>
              </a:solidFill>
              <a:latin typeface="Calibri"/>
              <a:ea typeface="Calibri"/>
              <a:cs typeface="Times New Roman"/>
            </a:endParaRPr>
          </a:p>
          <a:p>
            <a:pPr marL="0" indent="0">
              <a:lnSpc>
                <a:spcPct val="115000"/>
              </a:lnSpc>
              <a:spcAft>
                <a:spcPts val="1000"/>
              </a:spcAft>
              <a:buNone/>
            </a:pPr>
            <a:r>
              <a:rPr lang="ru-RU" sz="1600" dirty="0">
                <a:solidFill>
                  <a:schemeClr val="tx1"/>
                </a:solidFill>
                <a:ea typeface="Calibri"/>
                <a:cs typeface="Times New Roman"/>
              </a:rPr>
              <a:t>                           учитель английского языка первой квалификационной категории</a:t>
            </a:r>
            <a:endParaRPr lang="ru-RU" sz="1600" dirty="0">
              <a:solidFill>
                <a:schemeClr val="tx1"/>
              </a:solidFill>
              <a:latin typeface="Calibri"/>
              <a:ea typeface="Calibri"/>
              <a:cs typeface="Times New Roman"/>
            </a:endParaRPr>
          </a:p>
          <a:p>
            <a:pPr marL="0" indent="0">
              <a:lnSpc>
                <a:spcPct val="115000"/>
              </a:lnSpc>
              <a:spcAft>
                <a:spcPts val="1000"/>
              </a:spcAft>
              <a:buNone/>
            </a:pPr>
            <a:r>
              <a:rPr lang="ru-RU" sz="1600" dirty="0">
                <a:solidFill>
                  <a:schemeClr val="tx1"/>
                </a:solidFill>
                <a:ea typeface="Calibri"/>
                <a:cs typeface="Times New Roman"/>
              </a:rPr>
              <a:t>                           Муниципального бюджетного общеобразовательного учреждения</a:t>
            </a:r>
            <a:endParaRPr lang="ru-RU" sz="1600" dirty="0">
              <a:solidFill>
                <a:schemeClr val="tx1"/>
              </a:solidFill>
              <a:latin typeface="Calibri"/>
              <a:ea typeface="Calibri"/>
              <a:cs typeface="Times New Roman"/>
            </a:endParaRPr>
          </a:p>
          <a:p>
            <a:pPr marL="0" indent="0">
              <a:lnSpc>
                <a:spcPct val="115000"/>
              </a:lnSpc>
              <a:spcAft>
                <a:spcPts val="1000"/>
              </a:spcAft>
              <a:buNone/>
            </a:pPr>
            <a:r>
              <a:rPr lang="ru-RU" sz="1600" dirty="0">
                <a:solidFill>
                  <a:schemeClr val="tx1"/>
                </a:solidFill>
                <a:ea typeface="Calibri"/>
                <a:cs typeface="Times New Roman"/>
              </a:rPr>
              <a:t>                           «Средняя общеобразовательная школа №6» имени </a:t>
            </a:r>
            <a:r>
              <a:rPr lang="ru-RU" sz="1600" dirty="0" err="1">
                <a:solidFill>
                  <a:schemeClr val="tx1"/>
                </a:solidFill>
                <a:ea typeface="Calibri"/>
                <a:cs typeface="Times New Roman"/>
              </a:rPr>
              <a:t>А.И.Гордиенко</a:t>
            </a:r>
            <a:r>
              <a:rPr lang="ru-RU" sz="1600" dirty="0" smtClean="0">
                <a:solidFill>
                  <a:schemeClr val="tx1"/>
                </a:solidFill>
              </a:rPr>
              <a:t>  </a:t>
            </a:r>
            <a:endParaRPr lang="ru-RU" sz="1600" dirty="0">
              <a:solidFill>
                <a:schemeClr val="tx1"/>
              </a:solidFill>
            </a:endParaRPr>
          </a:p>
        </p:txBody>
      </p:sp>
    </p:spTree>
    <p:extLst>
      <p:ext uri="{BB962C8B-B14F-4D97-AF65-F5344CB8AC3E}">
        <p14:creationId xmlns:p14="http://schemas.microsoft.com/office/powerpoint/2010/main" val="149093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82949" y="411181"/>
            <a:ext cx="8686800" cy="5832648"/>
          </a:xfrm>
        </p:spPr>
        <p:txBody>
          <a:bodyPr>
            <a:normAutofit/>
          </a:bodyPr>
          <a:lstStyle/>
          <a:p>
            <a:pPr marL="0" indent="0">
              <a:buNone/>
            </a:pPr>
            <a:r>
              <a:rPr lang="en-US" sz="2400" dirty="0" smtClean="0">
                <a:solidFill>
                  <a:srgbClr val="FF0000"/>
                </a:solidFill>
              </a:rPr>
              <a:t>PROUNANCIATION:</a:t>
            </a:r>
            <a:endParaRPr lang="en-US" sz="2400" dirty="0" smtClean="0">
              <a:solidFill>
                <a:srgbClr val="0070C0"/>
              </a:solidFill>
            </a:endParaRPr>
          </a:p>
          <a:p>
            <a:pPr marL="0" indent="0">
              <a:buNone/>
            </a:pPr>
            <a:r>
              <a:rPr lang="en-US" sz="2400" dirty="0" smtClean="0">
                <a:solidFill>
                  <a:srgbClr val="0070C0"/>
                </a:solidFill>
              </a:rPr>
              <a:t>                                                            	</a:t>
            </a:r>
            <a:endParaRPr lang="en-US" sz="2400" dirty="0">
              <a:solidFill>
                <a:srgbClr val="0070C0"/>
              </a:solidFill>
            </a:endParaRPr>
          </a:p>
          <a:p>
            <a:pPr marL="0" indent="0">
              <a:buNone/>
            </a:pPr>
            <a:r>
              <a:rPr lang="en-US" sz="2400" dirty="0" smtClean="0">
                <a:solidFill>
                  <a:srgbClr val="0070C0"/>
                </a:solidFill>
              </a:rPr>
              <a:t>merry</a:t>
            </a:r>
          </a:p>
          <a:p>
            <a:pPr marL="0" indent="0">
              <a:buNone/>
            </a:pPr>
            <a:r>
              <a:rPr lang="en-US" sz="2400" dirty="0" smtClean="0">
                <a:solidFill>
                  <a:srgbClr val="0070C0"/>
                </a:solidFill>
              </a:rPr>
              <a:t>marry       </a:t>
            </a:r>
            <a:r>
              <a:rPr lang="ru-RU" sz="2400" dirty="0" smtClean="0">
                <a:solidFill>
                  <a:schemeClr val="tx1"/>
                </a:solidFill>
              </a:rPr>
              <a:t>произносится одинаково</a:t>
            </a:r>
            <a:endParaRPr lang="en-US" sz="2400" dirty="0" smtClean="0">
              <a:solidFill>
                <a:schemeClr val="tx1"/>
              </a:solidFill>
            </a:endParaRPr>
          </a:p>
          <a:p>
            <a:pPr marL="0" indent="0">
              <a:buNone/>
            </a:pPr>
            <a:r>
              <a:rPr lang="en-US" sz="2400" dirty="0">
                <a:solidFill>
                  <a:srgbClr val="0070C0"/>
                </a:solidFill>
              </a:rPr>
              <a:t>M</a:t>
            </a:r>
            <a:r>
              <a:rPr lang="en-US" sz="2400" dirty="0" smtClean="0">
                <a:solidFill>
                  <a:srgbClr val="0070C0"/>
                </a:solidFill>
              </a:rPr>
              <a:t>ary</a:t>
            </a:r>
          </a:p>
          <a:p>
            <a:pPr marL="0" indent="0">
              <a:buNone/>
            </a:pPr>
            <a:r>
              <a:rPr lang="en-US" sz="2400" dirty="0" smtClean="0">
                <a:solidFill>
                  <a:srgbClr val="0070C0"/>
                </a:solidFill>
              </a:rPr>
              <a:t>[r] – </a:t>
            </a:r>
            <a:r>
              <a:rPr lang="ru-RU" sz="2400" dirty="0" smtClean="0">
                <a:solidFill>
                  <a:schemeClr val="tx1"/>
                </a:solidFill>
              </a:rPr>
              <a:t>произносится в любом положении ( </a:t>
            </a:r>
            <a:r>
              <a:rPr lang="en-US" sz="2400" dirty="0" smtClean="0">
                <a:solidFill>
                  <a:srgbClr val="0070C0"/>
                </a:solidFill>
              </a:rPr>
              <a:t>port, more, dinner</a:t>
            </a:r>
            <a:r>
              <a:rPr lang="en-US" sz="2400" dirty="0" smtClean="0">
                <a:solidFill>
                  <a:schemeClr val="tx1"/>
                </a:solidFill>
              </a:rPr>
              <a:t>)</a:t>
            </a:r>
          </a:p>
          <a:p>
            <a:pPr marL="0" indent="0">
              <a:buNone/>
            </a:pPr>
            <a:r>
              <a:rPr lang="en-US" sz="2400" dirty="0">
                <a:solidFill>
                  <a:schemeClr val="tx1"/>
                </a:solidFill>
              </a:rPr>
              <a:t>p</a:t>
            </a:r>
            <a:r>
              <a:rPr lang="en-US" sz="2400" dirty="0" smtClean="0">
                <a:solidFill>
                  <a:schemeClr val="tx1"/>
                </a:solidFill>
              </a:rPr>
              <a:t>a</a:t>
            </a:r>
            <a:r>
              <a:rPr lang="en-US" sz="2400" dirty="0" smtClean="0">
                <a:solidFill>
                  <a:srgbClr val="0070C0"/>
                </a:solidFill>
              </a:rPr>
              <a:t>th</a:t>
            </a:r>
            <a:r>
              <a:rPr lang="en-US" sz="2400" dirty="0" smtClean="0">
                <a:solidFill>
                  <a:schemeClr val="tx1"/>
                </a:solidFill>
              </a:rPr>
              <a:t>  [</a:t>
            </a:r>
            <a:r>
              <a:rPr lang="ru-RU" sz="2400" dirty="0" smtClean="0">
                <a:solidFill>
                  <a:schemeClr val="tx1"/>
                </a:solidFill>
              </a:rPr>
              <a:t>ж</a:t>
            </a:r>
            <a:r>
              <a:rPr lang="en-US" sz="2400" dirty="0" smtClean="0">
                <a:solidFill>
                  <a:schemeClr val="tx1"/>
                </a:solidFill>
              </a:rPr>
              <a:t>] ; caught  [</a:t>
            </a:r>
            <a:r>
              <a:rPr lang="en-US" sz="2400" dirty="0" err="1" smtClean="0">
                <a:solidFill>
                  <a:srgbClr val="0070C0"/>
                </a:solidFill>
              </a:rPr>
              <a:t>ka:t</a:t>
            </a:r>
            <a:r>
              <a:rPr lang="en-US" sz="2400" dirty="0" smtClean="0">
                <a:solidFill>
                  <a:schemeClr val="tx1"/>
                </a:solidFill>
              </a:rPr>
              <a:t>] ; go [</a:t>
            </a:r>
            <a:r>
              <a:rPr lang="en-US" sz="2400" dirty="0" err="1" smtClean="0">
                <a:solidFill>
                  <a:srgbClr val="0070C0"/>
                </a:solidFill>
              </a:rPr>
              <a:t>gu</a:t>
            </a:r>
            <a:r>
              <a:rPr lang="en-US" sz="2400" dirty="0" smtClean="0">
                <a:solidFill>
                  <a:schemeClr val="tx1"/>
                </a:solidFill>
              </a:rPr>
              <a:t>]; tune [</a:t>
            </a:r>
            <a:r>
              <a:rPr lang="en-US" sz="2400" dirty="0" err="1" smtClean="0">
                <a:solidFill>
                  <a:srgbClr val="0070C0"/>
                </a:solidFill>
              </a:rPr>
              <a:t>tu:n</a:t>
            </a:r>
            <a:r>
              <a:rPr lang="en-US" sz="2400" dirty="0" smtClean="0">
                <a:solidFill>
                  <a:schemeClr val="tx1"/>
                </a:solidFill>
              </a:rPr>
              <a:t>]; n</a:t>
            </a:r>
            <a:r>
              <a:rPr lang="en-US" sz="2400" dirty="0" smtClean="0">
                <a:solidFill>
                  <a:srgbClr val="0070C0"/>
                </a:solidFill>
              </a:rPr>
              <a:t>ew</a:t>
            </a:r>
            <a:r>
              <a:rPr lang="en-US" sz="2400" dirty="0" smtClean="0">
                <a:solidFill>
                  <a:schemeClr val="tx1"/>
                </a:solidFill>
              </a:rPr>
              <a:t>, d</a:t>
            </a:r>
            <a:r>
              <a:rPr lang="en-US" sz="2400" dirty="0" smtClean="0">
                <a:solidFill>
                  <a:srgbClr val="0070C0"/>
                </a:solidFill>
              </a:rPr>
              <a:t>ew  [u];</a:t>
            </a:r>
            <a:r>
              <a:rPr lang="en-US" sz="2400" dirty="0" smtClean="0">
                <a:solidFill>
                  <a:schemeClr val="tx1"/>
                </a:solidFill>
              </a:rPr>
              <a:t> latter  la</a:t>
            </a:r>
            <a:r>
              <a:rPr lang="en-US" sz="2400" dirty="0" smtClean="0">
                <a:solidFill>
                  <a:srgbClr val="0070C0"/>
                </a:solidFill>
              </a:rPr>
              <a:t>dd</a:t>
            </a:r>
            <a:r>
              <a:rPr lang="en-US" sz="2400" dirty="0" smtClean="0">
                <a:solidFill>
                  <a:schemeClr val="tx1"/>
                </a:solidFill>
              </a:rPr>
              <a:t>er; </a:t>
            </a:r>
            <a:r>
              <a:rPr lang="en-US" sz="2400" dirty="0">
                <a:solidFill>
                  <a:schemeClr val="tx1"/>
                </a:solidFill>
              </a:rPr>
              <a:t>ci</a:t>
            </a:r>
            <a:r>
              <a:rPr lang="en-US" sz="2400" dirty="0">
                <a:solidFill>
                  <a:srgbClr val="0070C0"/>
                </a:solidFill>
              </a:rPr>
              <a:t>t</a:t>
            </a:r>
            <a:r>
              <a:rPr lang="en-US" sz="2400" dirty="0">
                <a:solidFill>
                  <a:schemeClr val="tx1"/>
                </a:solidFill>
              </a:rPr>
              <a:t>y [</a:t>
            </a:r>
            <a:r>
              <a:rPr lang="en-US" sz="2400" dirty="0" err="1">
                <a:solidFill>
                  <a:srgbClr val="0070C0"/>
                </a:solidFill>
              </a:rPr>
              <a:t>sidi</a:t>
            </a:r>
            <a:r>
              <a:rPr lang="en-US" sz="2400" dirty="0">
                <a:solidFill>
                  <a:schemeClr val="tx1"/>
                </a:solidFill>
              </a:rPr>
              <a:t>]; </a:t>
            </a:r>
            <a:r>
              <a:rPr lang="en-US" sz="2400" dirty="0" smtClean="0">
                <a:solidFill>
                  <a:schemeClr val="tx1"/>
                </a:solidFill>
              </a:rPr>
              <a:t>ask, answer, can’t, class, glass [</a:t>
            </a:r>
            <a:r>
              <a:rPr lang="en-US" sz="2400" dirty="0" err="1" smtClean="0">
                <a:solidFill>
                  <a:schemeClr val="tx1"/>
                </a:solidFill>
              </a:rPr>
              <a:t>ae</a:t>
            </a:r>
            <a:r>
              <a:rPr lang="en-US" sz="2400" dirty="0" smtClean="0">
                <a:solidFill>
                  <a:schemeClr val="tx1"/>
                </a:solidFill>
              </a:rPr>
              <a:t>].</a:t>
            </a:r>
          </a:p>
          <a:p>
            <a:pPr marL="0" indent="0">
              <a:buNone/>
            </a:pPr>
            <a:r>
              <a:rPr lang="en-US" sz="2400" dirty="0">
                <a:solidFill>
                  <a:schemeClr val="tx1"/>
                </a:solidFill>
              </a:rPr>
              <a:t>t</a:t>
            </a:r>
            <a:r>
              <a:rPr lang="en-US" sz="2400" dirty="0" smtClean="0">
                <a:solidFill>
                  <a:schemeClr val="tx1"/>
                </a:solidFill>
              </a:rPr>
              <a:t>omato [t</a:t>
            </a:r>
            <a:r>
              <a:rPr lang="ru-RU" sz="2400" dirty="0" smtClean="0">
                <a:solidFill>
                  <a:schemeClr val="tx1"/>
                </a:solidFill>
              </a:rPr>
              <a:t>э</a:t>
            </a:r>
            <a:r>
              <a:rPr lang="en-US" sz="2400" dirty="0" smtClean="0">
                <a:solidFill>
                  <a:schemeClr val="tx1"/>
                </a:solidFill>
              </a:rPr>
              <a:t>’</a:t>
            </a:r>
            <a:r>
              <a:rPr lang="en-US" sz="2400" dirty="0" err="1" smtClean="0">
                <a:solidFill>
                  <a:schemeClr val="tx1"/>
                </a:solidFill>
              </a:rPr>
              <a:t>meitou</a:t>
            </a:r>
            <a:r>
              <a:rPr lang="en-US" sz="2400" dirty="0" smtClean="0">
                <a:solidFill>
                  <a:schemeClr val="tx1"/>
                </a:solidFill>
              </a:rPr>
              <a:t>]</a:t>
            </a:r>
            <a:endParaRPr lang="en-US" sz="2400" dirty="0">
              <a:solidFill>
                <a:schemeClr val="tx1"/>
              </a:solidFill>
            </a:endParaRPr>
          </a:p>
          <a:p>
            <a:pPr marL="0" indent="0">
              <a:buNone/>
            </a:pPr>
            <a:r>
              <a:rPr lang="en-US" sz="2400" dirty="0">
                <a:solidFill>
                  <a:schemeClr val="tx1"/>
                </a:solidFill>
              </a:rPr>
              <a:t>f</a:t>
            </a:r>
            <a:r>
              <a:rPr lang="en-US" sz="2400" dirty="0" smtClean="0">
                <a:solidFill>
                  <a:schemeClr val="tx1"/>
                </a:solidFill>
              </a:rPr>
              <a:t>igure [‘</a:t>
            </a:r>
            <a:r>
              <a:rPr lang="en-US" sz="2400" dirty="0" err="1" smtClean="0">
                <a:solidFill>
                  <a:schemeClr val="tx1"/>
                </a:solidFill>
              </a:rPr>
              <a:t>figjer</a:t>
            </a:r>
            <a:r>
              <a:rPr lang="en-US" sz="2400" dirty="0" smtClean="0">
                <a:solidFill>
                  <a:schemeClr val="tx1"/>
                </a:solidFill>
              </a:rPr>
              <a:t>]</a:t>
            </a:r>
          </a:p>
          <a:p>
            <a:pPr marL="0" indent="0">
              <a:buNone/>
            </a:pPr>
            <a:r>
              <a:rPr lang="en-US" sz="2400" dirty="0">
                <a:solidFill>
                  <a:schemeClr val="tx1"/>
                </a:solidFill>
              </a:rPr>
              <a:t>s</a:t>
            </a:r>
            <a:r>
              <a:rPr lang="en-US" sz="2400" dirty="0" smtClean="0">
                <a:solidFill>
                  <a:schemeClr val="tx1"/>
                </a:solidFill>
              </a:rPr>
              <a:t>chedule [‘</a:t>
            </a:r>
            <a:r>
              <a:rPr lang="en-US" sz="2400" dirty="0" err="1" smtClean="0">
                <a:solidFill>
                  <a:schemeClr val="tx1"/>
                </a:solidFill>
              </a:rPr>
              <a:t>skedju:l</a:t>
            </a:r>
            <a:r>
              <a:rPr lang="en-US" sz="2400" dirty="0" smtClean="0">
                <a:solidFill>
                  <a:schemeClr val="tx1"/>
                </a:solidFill>
              </a:rPr>
              <a:t>]</a:t>
            </a:r>
          </a:p>
          <a:p>
            <a:pPr marL="0" indent="0">
              <a:buNone/>
            </a:pPr>
            <a:endParaRPr lang="en-US" sz="2400" dirty="0" smtClean="0">
              <a:solidFill>
                <a:schemeClr val="tx1"/>
              </a:solidFill>
            </a:endParaRPr>
          </a:p>
          <a:p>
            <a:pPr marL="0" indent="0">
              <a:buNone/>
            </a:pPr>
            <a:endParaRPr lang="en-US" sz="2400" dirty="0">
              <a:solidFill>
                <a:schemeClr val="tx1"/>
              </a:solidFill>
            </a:endParaRPr>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541" y="404664"/>
            <a:ext cx="1872208" cy="1149059"/>
          </a:xfrm>
          <a:prstGeom prst="rect">
            <a:avLst/>
          </a:prstGeom>
        </p:spPr>
      </p:pic>
      <p:sp>
        <p:nvSpPr>
          <p:cNvPr id="18" name="Правая фигурная скобка 17"/>
          <p:cNvSpPr/>
          <p:nvPr/>
        </p:nvSpPr>
        <p:spPr>
          <a:xfrm>
            <a:off x="1480455" y="1444424"/>
            <a:ext cx="77724" cy="1192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689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endParaRPr lang="ru-RU" dirty="0"/>
          </a:p>
        </p:txBody>
      </p:sp>
      <p:sp>
        <p:nvSpPr>
          <p:cNvPr id="3" name="Объект 2"/>
          <p:cNvSpPr>
            <a:spLocks noGrp="1"/>
          </p:cNvSpPr>
          <p:nvPr>
            <p:ph idx="1"/>
          </p:nvPr>
        </p:nvSpPr>
        <p:spPr>
          <a:xfrm>
            <a:off x="282949" y="332656"/>
            <a:ext cx="8686800" cy="6192688"/>
          </a:xfrm>
        </p:spPr>
        <p:txBody>
          <a:bodyPr>
            <a:normAutofit lnSpcReduction="10000"/>
          </a:bodyPr>
          <a:lstStyle/>
          <a:p>
            <a:pPr marL="0" indent="0">
              <a:buNone/>
            </a:pPr>
            <a:endParaRPr lang="en-US" sz="2400" dirty="0" smtClean="0"/>
          </a:p>
          <a:p>
            <a:pPr marL="0" indent="0">
              <a:buNone/>
            </a:pPr>
            <a:r>
              <a:rPr lang="en-US" sz="2400" dirty="0">
                <a:solidFill>
                  <a:srgbClr val="FF0000"/>
                </a:solidFill>
              </a:rPr>
              <a:t>SPELLING:</a:t>
            </a:r>
          </a:p>
          <a:p>
            <a:pPr marL="0" indent="0">
              <a:buNone/>
            </a:pPr>
            <a:r>
              <a:rPr lang="en-US" sz="2400" dirty="0">
                <a:solidFill>
                  <a:srgbClr val="0070C0"/>
                </a:solidFill>
              </a:rPr>
              <a:t>British English</a:t>
            </a:r>
            <a:r>
              <a:rPr lang="en-US" sz="2400" dirty="0">
                <a:solidFill>
                  <a:srgbClr val="FF0000"/>
                </a:solidFill>
              </a:rPr>
              <a:t>                                        American English</a:t>
            </a:r>
          </a:p>
          <a:p>
            <a:pPr marL="0" indent="0">
              <a:buNone/>
            </a:pPr>
            <a:r>
              <a:rPr lang="en-US" sz="2400" dirty="0" err="1">
                <a:solidFill>
                  <a:schemeClr val="tx1"/>
                </a:solidFill>
              </a:rPr>
              <a:t>metre</a:t>
            </a:r>
            <a:r>
              <a:rPr lang="en-US" sz="2400" dirty="0">
                <a:solidFill>
                  <a:schemeClr val="tx1"/>
                </a:solidFill>
              </a:rPr>
              <a:t>                                                        meter</a:t>
            </a:r>
          </a:p>
          <a:p>
            <a:pPr marL="0" indent="0">
              <a:buNone/>
            </a:pPr>
            <a:r>
              <a:rPr lang="en-US" sz="2400" dirty="0" err="1">
                <a:solidFill>
                  <a:schemeClr val="tx1"/>
                </a:solidFill>
              </a:rPr>
              <a:t>centre</a:t>
            </a:r>
            <a:r>
              <a:rPr lang="en-US" sz="2400" dirty="0">
                <a:solidFill>
                  <a:schemeClr val="tx1"/>
                </a:solidFill>
              </a:rPr>
              <a:t>      - re                                            center      - </a:t>
            </a:r>
            <a:r>
              <a:rPr lang="en-US" sz="2400" dirty="0" err="1">
                <a:solidFill>
                  <a:srgbClr val="002060"/>
                </a:solidFill>
              </a:rPr>
              <a:t>er</a:t>
            </a:r>
            <a:endParaRPr lang="en-US" sz="2400" dirty="0">
              <a:solidFill>
                <a:srgbClr val="002060"/>
              </a:solidFill>
            </a:endParaRPr>
          </a:p>
          <a:p>
            <a:pPr marL="0" indent="0">
              <a:buNone/>
            </a:pPr>
            <a:r>
              <a:rPr lang="en-US" sz="2400" dirty="0">
                <a:solidFill>
                  <a:schemeClr val="tx1"/>
                </a:solidFill>
              </a:rPr>
              <a:t>theatre </a:t>
            </a:r>
            <a:r>
              <a:rPr lang="en-US" sz="2400" dirty="0" smtClean="0">
                <a:solidFill>
                  <a:schemeClr val="tx1"/>
                </a:solidFill>
              </a:rPr>
              <a:t>                                                     </a:t>
            </a:r>
            <a:r>
              <a:rPr lang="en-US" sz="2400" dirty="0">
                <a:solidFill>
                  <a:schemeClr val="tx1"/>
                </a:solidFill>
              </a:rPr>
              <a:t>theater</a:t>
            </a:r>
            <a:endParaRPr lang="ru-RU" sz="2400" dirty="0">
              <a:solidFill>
                <a:schemeClr val="tx1"/>
              </a:solidFill>
            </a:endParaRPr>
          </a:p>
          <a:p>
            <a:pPr marL="0" indent="0">
              <a:buNone/>
            </a:pPr>
            <a:r>
              <a:rPr lang="en-US" sz="2400" dirty="0" err="1">
                <a:solidFill>
                  <a:schemeClr val="tx1"/>
                </a:solidFill>
              </a:rPr>
              <a:t>colour</a:t>
            </a:r>
            <a:r>
              <a:rPr lang="en-US" sz="2400" dirty="0">
                <a:solidFill>
                  <a:schemeClr val="tx1"/>
                </a:solidFill>
              </a:rPr>
              <a:t>                                       </a:t>
            </a:r>
            <a:r>
              <a:rPr lang="en-US" sz="2400" dirty="0" smtClean="0">
                <a:solidFill>
                  <a:schemeClr val="tx1"/>
                </a:solidFill>
              </a:rPr>
              <a:t>                </a:t>
            </a:r>
            <a:r>
              <a:rPr lang="en-US" sz="2400" dirty="0">
                <a:solidFill>
                  <a:schemeClr val="tx1"/>
                </a:solidFill>
              </a:rPr>
              <a:t>color</a:t>
            </a:r>
          </a:p>
          <a:p>
            <a:pPr marL="0" indent="0">
              <a:buNone/>
            </a:pPr>
            <a:r>
              <a:rPr lang="en-US" sz="2400" dirty="0" err="1">
                <a:solidFill>
                  <a:schemeClr val="tx1"/>
                </a:solidFill>
              </a:rPr>
              <a:t>favour</a:t>
            </a:r>
            <a:r>
              <a:rPr lang="en-US" sz="2400" dirty="0">
                <a:solidFill>
                  <a:schemeClr val="tx1"/>
                </a:solidFill>
              </a:rPr>
              <a:t>     - our                           </a:t>
            </a:r>
            <a:r>
              <a:rPr lang="en-US" sz="2400" dirty="0" smtClean="0">
                <a:solidFill>
                  <a:schemeClr val="tx1"/>
                </a:solidFill>
              </a:rPr>
              <a:t>              </a:t>
            </a:r>
            <a:r>
              <a:rPr lang="en-US" sz="2400" dirty="0">
                <a:solidFill>
                  <a:schemeClr val="tx1"/>
                </a:solidFill>
              </a:rPr>
              <a:t>favor     </a:t>
            </a:r>
            <a:r>
              <a:rPr lang="en-US" sz="2400" dirty="0" smtClean="0">
                <a:solidFill>
                  <a:schemeClr val="tx1"/>
                </a:solidFill>
              </a:rPr>
              <a:t> -    </a:t>
            </a:r>
            <a:r>
              <a:rPr lang="en-US" sz="2400" dirty="0">
                <a:solidFill>
                  <a:schemeClr val="tx1"/>
                </a:solidFill>
              </a:rPr>
              <a:t>or</a:t>
            </a:r>
          </a:p>
          <a:p>
            <a:pPr marL="0" indent="0">
              <a:buNone/>
            </a:pPr>
            <a:r>
              <a:rPr lang="en-US" sz="2400" dirty="0" err="1">
                <a:solidFill>
                  <a:schemeClr val="tx1"/>
                </a:solidFill>
              </a:rPr>
              <a:t>honour</a:t>
            </a:r>
            <a:r>
              <a:rPr lang="en-US" sz="2400" dirty="0">
                <a:solidFill>
                  <a:schemeClr val="tx1"/>
                </a:solidFill>
              </a:rPr>
              <a:t>                                      </a:t>
            </a:r>
            <a:r>
              <a:rPr lang="en-US" sz="2400" dirty="0" smtClean="0">
                <a:solidFill>
                  <a:schemeClr val="tx1"/>
                </a:solidFill>
              </a:rPr>
              <a:t>               </a:t>
            </a:r>
            <a:r>
              <a:rPr lang="en-US" sz="2400" dirty="0">
                <a:solidFill>
                  <a:schemeClr val="tx1"/>
                </a:solidFill>
              </a:rPr>
              <a:t>honor</a:t>
            </a:r>
            <a:endParaRPr lang="ru-RU" sz="2400" dirty="0">
              <a:solidFill>
                <a:schemeClr val="tx1"/>
              </a:solidFill>
            </a:endParaRPr>
          </a:p>
          <a:p>
            <a:pPr marL="0" indent="0">
              <a:buNone/>
            </a:pPr>
            <a:r>
              <a:rPr lang="en-US" sz="2400" dirty="0" err="1" smtClean="0">
                <a:solidFill>
                  <a:schemeClr val="tx1"/>
                </a:solidFill>
              </a:rPr>
              <a:t>cheque</a:t>
            </a:r>
            <a:r>
              <a:rPr lang="en-US" sz="2400" dirty="0" smtClean="0"/>
              <a:t>                                                     </a:t>
            </a:r>
            <a:r>
              <a:rPr lang="en-US" sz="2400" dirty="0" smtClean="0">
                <a:solidFill>
                  <a:schemeClr val="tx1"/>
                </a:solidFill>
              </a:rPr>
              <a:t>check</a:t>
            </a:r>
            <a:r>
              <a:rPr lang="en-US" sz="2400" dirty="0" smtClean="0"/>
              <a:t>             </a:t>
            </a:r>
            <a:endParaRPr lang="en-US" sz="2400" dirty="0"/>
          </a:p>
          <a:p>
            <a:pPr marL="0" indent="0">
              <a:buNone/>
            </a:pPr>
            <a:r>
              <a:rPr lang="en-US" sz="2400" dirty="0" err="1">
                <a:solidFill>
                  <a:schemeClr val="tx1"/>
                </a:solidFill>
              </a:rPr>
              <a:t>t</a:t>
            </a:r>
            <a:r>
              <a:rPr lang="en-US" sz="2400" dirty="0" err="1" smtClean="0">
                <a:solidFill>
                  <a:schemeClr val="tx1"/>
                </a:solidFill>
              </a:rPr>
              <a:t>yre</a:t>
            </a:r>
            <a:r>
              <a:rPr lang="en-US" sz="2400" dirty="0" smtClean="0">
                <a:solidFill>
                  <a:schemeClr val="tx1"/>
                </a:solidFill>
              </a:rPr>
              <a:t>                                                            tire</a:t>
            </a:r>
          </a:p>
          <a:p>
            <a:pPr marL="0" indent="0">
              <a:buNone/>
            </a:pPr>
            <a:r>
              <a:rPr lang="en-US" sz="2400" dirty="0">
                <a:solidFill>
                  <a:schemeClr val="tx1"/>
                </a:solidFill>
              </a:rPr>
              <a:t>c</a:t>
            </a:r>
            <a:r>
              <a:rPr lang="en-US" sz="2400" dirty="0" smtClean="0">
                <a:solidFill>
                  <a:schemeClr val="tx1"/>
                </a:solidFill>
              </a:rPr>
              <a:t>onnection                                               </a:t>
            </a:r>
            <a:r>
              <a:rPr lang="en-US" sz="2400" dirty="0" err="1" smtClean="0">
                <a:solidFill>
                  <a:schemeClr val="tx1"/>
                </a:solidFill>
              </a:rPr>
              <a:t>connexion</a:t>
            </a:r>
            <a:endParaRPr lang="en-US" sz="2400" dirty="0" smtClean="0">
              <a:solidFill>
                <a:schemeClr val="tx1"/>
              </a:solidFill>
            </a:endParaRPr>
          </a:p>
          <a:p>
            <a:pPr marL="0" indent="0">
              <a:buNone/>
            </a:pPr>
            <a:r>
              <a:rPr lang="en-US" sz="2400" dirty="0" smtClean="0">
                <a:solidFill>
                  <a:schemeClr val="tx1"/>
                </a:solidFill>
              </a:rPr>
              <a:t>grey                                                          gray </a:t>
            </a:r>
          </a:p>
          <a:p>
            <a:pPr marL="0" indent="0">
              <a:buNone/>
            </a:pPr>
            <a:r>
              <a:rPr lang="en-US" sz="2400" dirty="0">
                <a:solidFill>
                  <a:schemeClr val="tx1"/>
                </a:solidFill>
              </a:rPr>
              <a:t>l</a:t>
            </a:r>
            <a:r>
              <a:rPr lang="en-US" sz="2400" dirty="0" smtClean="0">
                <a:solidFill>
                  <a:schemeClr val="tx1"/>
                </a:solidFill>
              </a:rPr>
              <a:t>icense |</a:t>
            </a:r>
            <a:r>
              <a:rPr lang="en-US" sz="2400" dirty="0" err="1" smtClean="0">
                <a:solidFill>
                  <a:schemeClr val="tx1"/>
                </a:solidFill>
              </a:rPr>
              <a:t>lisence</a:t>
            </a:r>
            <a:r>
              <a:rPr lang="en-US" sz="2400" dirty="0" smtClean="0">
                <a:solidFill>
                  <a:schemeClr val="tx1"/>
                </a:solidFill>
              </a:rPr>
              <a:t>                                       </a:t>
            </a:r>
            <a:r>
              <a:rPr lang="en-US" sz="2400" dirty="0" err="1" smtClean="0">
                <a:solidFill>
                  <a:schemeClr val="tx1"/>
                </a:solidFill>
              </a:rPr>
              <a:t>practise</a:t>
            </a:r>
            <a:r>
              <a:rPr lang="en-US" sz="2400" dirty="0" smtClean="0">
                <a:solidFill>
                  <a:schemeClr val="tx1"/>
                </a:solidFill>
              </a:rPr>
              <a:t>, advise, devise</a:t>
            </a:r>
          </a:p>
          <a:p>
            <a:pPr marL="0" indent="0">
              <a:buNone/>
            </a:pPr>
            <a:r>
              <a:rPr lang="en-US" sz="2400" dirty="0">
                <a:solidFill>
                  <a:schemeClr val="tx1"/>
                </a:solidFill>
              </a:rPr>
              <a:t>t</a:t>
            </a:r>
            <a:r>
              <a:rPr lang="en-US" sz="2400" dirty="0" smtClean="0">
                <a:solidFill>
                  <a:schemeClr val="tx1"/>
                </a:solidFill>
              </a:rPr>
              <a:t>raveler, traveling</a:t>
            </a:r>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8640"/>
            <a:ext cx="1094168" cy="792088"/>
          </a:xfrm>
          <a:prstGeom prst="rect">
            <a:avLst/>
          </a:prstGeom>
        </p:spPr>
      </p:pic>
      <p:sp>
        <p:nvSpPr>
          <p:cNvPr id="5" name="Правая фигурная скобка 4"/>
          <p:cNvSpPr/>
          <p:nvPr/>
        </p:nvSpPr>
        <p:spPr>
          <a:xfrm flipH="1">
            <a:off x="1521375" y="1808820"/>
            <a:ext cx="45719"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p:cNvSpPr/>
          <p:nvPr/>
        </p:nvSpPr>
        <p:spPr>
          <a:xfrm>
            <a:off x="1544235" y="3284984"/>
            <a:ext cx="59664"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авая фигурная скобка 10"/>
          <p:cNvSpPr/>
          <p:nvPr/>
        </p:nvSpPr>
        <p:spPr>
          <a:xfrm>
            <a:off x="6444208" y="1808820"/>
            <a:ext cx="77724" cy="10441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a:off x="6444208" y="3284984"/>
            <a:ext cx="45719"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689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GRAMMAR</a:t>
            </a:r>
            <a:endParaRPr lang="ru-RU" dirty="0">
              <a:solidFill>
                <a:srgbClr val="FF0000"/>
              </a:solidFill>
            </a:endParaRPr>
          </a:p>
        </p:txBody>
      </p:sp>
      <p:sp>
        <p:nvSpPr>
          <p:cNvPr id="3" name="Объект 2"/>
          <p:cNvSpPr>
            <a:spLocks noGrp="1"/>
          </p:cNvSpPr>
          <p:nvPr>
            <p:ph idx="1"/>
          </p:nvPr>
        </p:nvSpPr>
        <p:spPr>
          <a:xfrm>
            <a:off x="282948" y="188641"/>
            <a:ext cx="8686800" cy="6171881"/>
          </a:xfrm>
        </p:spPr>
        <p:txBody>
          <a:bodyPr>
            <a:normAutofit lnSpcReduction="10000"/>
          </a:bodyPr>
          <a:lstStyle/>
          <a:p>
            <a:pPr marL="0" indent="0">
              <a:buNone/>
            </a:pPr>
            <a:endParaRPr lang="ru-RU" dirty="0" smtClean="0"/>
          </a:p>
          <a:p>
            <a:pPr marL="0" indent="0">
              <a:buNone/>
            </a:pPr>
            <a:endParaRPr lang="en-US" sz="2400" dirty="0" smtClean="0"/>
          </a:p>
          <a:p>
            <a:pPr marL="0" indent="0">
              <a:buNone/>
            </a:pPr>
            <a:r>
              <a:rPr lang="en-US" sz="2400" dirty="0" smtClean="0">
                <a:solidFill>
                  <a:srgbClr val="0070C0"/>
                </a:solidFill>
              </a:rPr>
              <a:t>British English</a:t>
            </a:r>
            <a:r>
              <a:rPr lang="en-US" sz="2400" dirty="0" smtClean="0"/>
              <a:t>                                       </a:t>
            </a:r>
            <a:r>
              <a:rPr lang="en-US" sz="2400" dirty="0" smtClean="0">
                <a:solidFill>
                  <a:srgbClr val="FF0000"/>
                </a:solidFill>
              </a:rPr>
              <a:t>American English </a:t>
            </a:r>
          </a:p>
          <a:p>
            <a:pPr marL="0" indent="0">
              <a:buNone/>
            </a:pPr>
            <a:r>
              <a:rPr lang="en-US" sz="2400" dirty="0" smtClean="0">
                <a:solidFill>
                  <a:schemeClr val="tx1"/>
                </a:solidFill>
              </a:rPr>
              <a:t>get-got-got                                              get-got-gotten</a:t>
            </a:r>
          </a:p>
          <a:p>
            <a:pPr marL="0" indent="0">
              <a:buNone/>
            </a:pPr>
            <a:r>
              <a:rPr lang="en-US" sz="2400" dirty="0" smtClean="0">
                <a:solidFill>
                  <a:srgbClr val="0070C0"/>
                </a:solidFill>
              </a:rPr>
              <a:t>Have</a:t>
            </a:r>
            <a:r>
              <a:rPr lang="en-US" sz="2400" dirty="0" smtClean="0">
                <a:solidFill>
                  <a:schemeClr val="tx1"/>
                </a:solidFill>
              </a:rPr>
              <a:t> you </a:t>
            </a:r>
            <a:r>
              <a:rPr lang="en-US" sz="2400" dirty="0" smtClean="0">
                <a:solidFill>
                  <a:srgbClr val="0070C0"/>
                </a:solidFill>
              </a:rPr>
              <a:t>got</a:t>
            </a:r>
            <a:r>
              <a:rPr lang="en-US" sz="2400" dirty="0" smtClean="0">
                <a:solidFill>
                  <a:schemeClr val="tx1"/>
                </a:solidFill>
              </a:rPr>
              <a:t> a brother?                      </a:t>
            </a:r>
            <a:r>
              <a:rPr lang="en-US" sz="2400" dirty="0" smtClean="0">
                <a:solidFill>
                  <a:srgbClr val="0070C0"/>
                </a:solidFill>
              </a:rPr>
              <a:t>Did</a:t>
            </a:r>
            <a:r>
              <a:rPr lang="en-US" sz="2400" dirty="0" smtClean="0">
                <a:solidFill>
                  <a:schemeClr val="tx1"/>
                </a:solidFill>
              </a:rPr>
              <a:t> you </a:t>
            </a:r>
            <a:r>
              <a:rPr lang="en-US" sz="2400" dirty="0" smtClean="0">
                <a:solidFill>
                  <a:srgbClr val="0070C0"/>
                </a:solidFill>
              </a:rPr>
              <a:t>have</a:t>
            </a:r>
            <a:r>
              <a:rPr lang="en-US" sz="2400" dirty="0" smtClean="0">
                <a:solidFill>
                  <a:schemeClr val="tx1"/>
                </a:solidFill>
              </a:rPr>
              <a:t> a brother?</a:t>
            </a:r>
          </a:p>
          <a:p>
            <a:pPr marL="0" indent="0">
              <a:buNone/>
            </a:pPr>
            <a:r>
              <a:rPr lang="en-US" sz="2400" dirty="0" smtClean="0">
                <a:solidFill>
                  <a:srgbClr val="0070C0"/>
                </a:solidFill>
              </a:rPr>
              <a:t>Has</a:t>
            </a:r>
            <a:r>
              <a:rPr lang="en-US" sz="2400" dirty="0" smtClean="0">
                <a:solidFill>
                  <a:schemeClr val="tx1"/>
                </a:solidFill>
              </a:rPr>
              <a:t> he </a:t>
            </a:r>
            <a:r>
              <a:rPr lang="en-US" sz="2400" dirty="0" smtClean="0">
                <a:solidFill>
                  <a:srgbClr val="0070C0"/>
                </a:solidFill>
              </a:rPr>
              <a:t>arrived</a:t>
            </a:r>
            <a:r>
              <a:rPr lang="en-US" sz="2400" dirty="0" smtClean="0">
                <a:solidFill>
                  <a:schemeClr val="tx1"/>
                </a:solidFill>
              </a:rPr>
              <a:t> yet?                                </a:t>
            </a:r>
            <a:r>
              <a:rPr lang="en-US" sz="2400" dirty="0" smtClean="0">
                <a:solidFill>
                  <a:srgbClr val="0070C0"/>
                </a:solidFill>
              </a:rPr>
              <a:t>Did</a:t>
            </a:r>
            <a:r>
              <a:rPr lang="en-US" sz="2400" dirty="0" smtClean="0">
                <a:solidFill>
                  <a:schemeClr val="tx1"/>
                </a:solidFill>
              </a:rPr>
              <a:t> he </a:t>
            </a:r>
            <a:r>
              <a:rPr lang="en-US" sz="2400" dirty="0" smtClean="0">
                <a:solidFill>
                  <a:srgbClr val="0070C0"/>
                </a:solidFill>
              </a:rPr>
              <a:t>arrive</a:t>
            </a:r>
            <a:r>
              <a:rPr lang="en-US" sz="2400" dirty="0" smtClean="0">
                <a:solidFill>
                  <a:schemeClr val="tx1"/>
                </a:solidFill>
              </a:rPr>
              <a:t> yet?</a:t>
            </a:r>
          </a:p>
          <a:p>
            <a:pPr marL="0" indent="0">
              <a:buNone/>
            </a:pPr>
            <a:r>
              <a:rPr lang="en-US" sz="2400" dirty="0" smtClean="0">
                <a:solidFill>
                  <a:schemeClr val="tx1"/>
                </a:solidFill>
              </a:rPr>
              <a:t>I</a:t>
            </a:r>
            <a:r>
              <a:rPr lang="en-US" sz="2400" dirty="0" smtClean="0">
                <a:solidFill>
                  <a:srgbClr val="0070C0"/>
                </a:solidFill>
              </a:rPr>
              <a:t>’ve just </a:t>
            </a:r>
            <a:r>
              <a:rPr lang="en-US" sz="2400" dirty="0" smtClean="0">
                <a:solidFill>
                  <a:schemeClr val="tx1"/>
                </a:solidFill>
              </a:rPr>
              <a:t>arrived home.                          I </a:t>
            </a:r>
            <a:r>
              <a:rPr lang="en-US" sz="2400" dirty="0" smtClean="0">
                <a:solidFill>
                  <a:srgbClr val="0070C0"/>
                </a:solidFill>
              </a:rPr>
              <a:t>just</a:t>
            </a:r>
            <a:r>
              <a:rPr lang="en-US" sz="2400" dirty="0" smtClean="0">
                <a:solidFill>
                  <a:schemeClr val="tx1"/>
                </a:solidFill>
              </a:rPr>
              <a:t> arrived home.</a:t>
            </a:r>
          </a:p>
          <a:p>
            <a:pPr marL="0" indent="0">
              <a:buNone/>
            </a:pPr>
            <a:r>
              <a:rPr lang="en-US" sz="2400" dirty="0">
                <a:solidFill>
                  <a:schemeClr val="tx1"/>
                </a:solidFill>
              </a:rPr>
              <a:t> </a:t>
            </a:r>
            <a:r>
              <a:rPr lang="en-US" sz="2400" dirty="0" smtClean="0">
                <a:solidFill>
                  <a:schemeClr val="tx1"/>
                </a:solidFill>
              </a:rPr>
              <a:t>                                                                  Shall</a:t>
            </a:r>
          </a:p>
          <a:p>
            <a:pPr marL="0" indent="0">
              <a:buNone/>
            </a:pPr>
            <a:r>
              <a:rPr lang="en-US" sz="2400" dirty="0" smtClean="0">
                <a:solidFill>
                  <a:schemeClr val="tx1"/>
                </a:solidFill>
              </a:rPr>
              <a:t>He is </a:t>
            </a:r>
            <a:r>
              <a:rPr lang="en-US" sz="2400" dirty="0" smtClean="0">
                <a:solidFill>
                  <a:srgbClr val="0070C0"/>
                </a:solidFill>
              </a:rPr>
              <a:t>in</a:t>
            </a:r>
            <a:r>
              <a:rPr lang="en-US" sz="2400" dirty="0" smtClean="0">
                <a:solidFill>
                  <a:schemeClr val="tx1"/>
                </a:solidFill>
              </a:rPr>
              <a:t> hospital.                                    He is </a:t>
            </a:r>
            <a:r>
              <a:rPr lang="en-US" sz="2400" dirty="0" smtClean="0">
                <a:solidFill>
                  <a:srgbClr val="0070C0"/>
                </a:solidFill>
              </a:rPr>
              <a:t>in the </a:t>
            </a:r>
            <a:r>
              <a:rPr lang="en-US" sz="2400" dirty="0" smtClean="0">
                <a:solidFill>
                  <a:schemeClr val="tx1"/>
                </a:solidFill>
              </a:rPr>
              <a:t>hospital.</a:t>
            </a:r>
          </a:p>
          <a:p>
            <a:pPr marL="0" indent="0">
              <a:buNone/>
            </a:pPr>
            <a:r>
              <a:rPr lang="en-US" sz="2400" dirty="0">
                <a:solidFill>
                  <a:srgbClr val="0070C0"/>
                </a:solidFill>
              </a:rPr>
              <a:t>a</a:t>
            </a:r>
            <a:r>
              <a:rPr lang="en-US" sz="2400" dirty="0" smtClean="0">
                <a:solidFill>
                  <a:srgbClr val="0070C0"/>
                </a:solidFill>
              </a:rPr>
              <a:t>t</a:t>
            </a:r>
            <a:r>
              <a:rPr lang="en-US" sz="2400" dirty="0" smtClean="0">
                <a:solidFill>
                  <a:schemeClr val="tx1"/>
                </a:solidFill>
              </a:rPr>
              <a:t> the weekend                                       </a:t>
            </a:r>
            <a:r>
              <a:rPr lang="en-US" sz="2400" dirty="0" smtClean="0">
                <a:solidFill>
                  <a:srgbClr val="0070C0"/>
                </a:solidFill>
              </a:rPr>
              <a:t>on| over </a:t>
            </a:r>
            <a:r>
              <a:rPr lang="en-US" sz="2400" dirty="0" smtClean="0">
                <a:solidFill>
                  <a:schemeClr val="tx1"/>
                </a:solidFill>
              </a:rPr>
              <a:t>the weekend</a:t>
            </a:r>
          </a:p>
          <a:p>
            <a:pPr marL="0" indent="0">
              <a:buNone/>
            </a:pPr>
            <a:r>
              <a:rPr lang="en-US" sz="2400" dirty="0" smtClean="0">
                <a:solidFill>
                  <a:schemeClr val="tx1"/>
                </a:solidFill>
              </a:rPr>
              <a:t>She lives </a:t>
            </a:r>
            <a:r>
              <a:rPr lang="en-US" sz="2400" dirty="0" smtClean="0">
                <a:solidFill>
                  <a:srgbClr val="0070C0"/>
                </a:solidFill>
              </a:rPr>
              <a:t>in</a:t>
            </a:r>
            <a:r>
              <a:rPr lang="en-US" sz="2400" dirty="0" smtClean="0">
                <a:solidFill>
                  <a:schemeClr val="tx1"/>
                </a:solidFill>
              </a:rPr>
              <a:t> main street.                         She lives </a:t>
            </a:r>
            <a:r>
              <a:rPr lang="en-US" sz="2400" dirty="0" smtClean="0">
                <a:solidFill>
                  <a:srgbClr val="0070C0"/>
                </a:solidFill>
              </a:rPr>
              <a:t>on</a:t>
            </a:r>
            <a:r>
              <a:rPr lang="en-US" sz="2400" dirty="0" smtClean="0">
                <a:solidFill>
                  <a:schemeClr val="tx1"/>
                </a:solidFill>
              </a:rPr>
              <a:t> main street.</a:t>
            </a:r>
          </a:p>
          <a:p>
            <a:pPr marL="0" indent="0">
              <a:buNone/>
            </a:pPr>
            <a:r>
              <a:rPr lang="en-US" sz="2400" dirty="0" smtClean="0">
                <a:solidFill>
                  <a:schemeClr val="tx1"/>
                </a:solidFill>
              </a:rPr>
              <a:t>We work nine </a:t>
            </a:r>
            <a:r>
              <a:rPr lang="en-US" sz="2400" dirty="0" err="1" smtClean="0">
                <a:solidFill>
                  <a:srgbClr val="0070C0"/>
                </a:solidFill>
              </a:rPr>
              <a:t>till|to</a:t>
            </a:r>
            <a:r>
              <a:rPr lang="en-US" sz="2400" dirty="0" smtClean="0">
                <a:solidFill>
                  <a:schemeClr val="tx1"/>
                </a:solidFill>
              </a:rPr>
              <a:t> five.                    We work nine </a:t>
            </a:r>
            <a:r>
              <a:rPr lang="en-US" sz="2400" dirty="0" smtClean="0">
                <a:solidFill>
                  <a:srgbClr val="0070C0"/>
                </a:solidFill>
              </a:rPr>
              <a:t>through</a:t>
            </a:r>
            <a:r>
              <a:rPr lang="en-US" sz="2400" dirty="0" smtClean="0">
                <a:solidFill>
                  <a:schemeClr val="tx1"/>
                </a:solidFill>
              </a:rPr>
              <a:t> 5.</a:t>
            </a:r>
          </a:p>
          <a:p>
            <a:pPr marL="0" indent="0">
              <a:buNone/>
            </a:pPr>
            <a:r>
              <a:rPr lang="en-US" sz="2400" dirty="0" smtClean="0">
                <a:solidFill>
                  <a:schemeClr val="tx1"/>
                </a:solidFill>
              </a:rPr>
              <a:t>It’s a quarter </a:t>
            </a:r>
            <a:r>
              <a:rPr lang="en-US" sz="2400" dirty="0" smtClean="0">
                <a:solidFill>
                  <a:srgbClr val="0070C0"/>
                </a:solidFill>
              </a:rPr>
              <a:t>to</a:t>
            </a:r>
            <a:r>
              <a:rPr lang="en-US" sz="2400" dirty="0" smtClean="0">
                <a:solidFill>
                  <a:schemeClr val="tx1"/>
                </a:solidFill>
              </a:rPr>
              <a:t> five.                              It’s a quarter </a:t>
            </a:r>
            <a:r>
              <a:rPr lang="en-US" sz="2400" dirty="0" smtClean="0">
                <a:solidFill>
                  <a:srgbClr val="0070C0"/>
                </a:solidFill>
              </a:rPr>
              <a:t>of</a:t>
            </a:r>
            <a:r>
              <a:rPr lang="en-US" sz="2400" dirty="0" smtClean="0">
                <a:solidFill>
                  <a:schemeClr val="tx1"/>
                </a:solidFill>
              </a:rPr>
              <a:t> five.</a:t>
            </a:r>
          </a:p>
          <a:p>
            <a:pPr marL="0" indent="0">
              <a:buNone/>
            </a:pPr>
            <a:r>
              <a:rPr lang="en-US" sz="2400" dirty="0" smtClean="0">
                <a:solidFill>
                  <a:schemeClr val="tx1"/>
                </a:solidFill>
              </a:rPr>
              <a:t>It’s twenty </a:t>
            </a:r>
            <a:r>
              <a:rPr lang="en-US" sz="2400" dirty="0" smtClean="0">
                <a:solidFill>
                  <a:srgbClr val="0070C0"/>
                </a:solidFill>
              </a:rPr>
              <a:t>past</a:t>
            </a:r>
            <a:r>
              <a:rPr lang="en-US" sz="2400" dirty="0" smtClean="0">
                <a:solidFill>
                  <a:schemeClr val="tx1"/>
                </a:solidFill>
              </a:rPr>
              <a:t> five.                              It’s twenty </a:t>
            </a:r>
            <a:r>
              <a:rPr lang="en-US" sz="2400" dirty="0" smtClean="0">
                <a:solidFill>
                  <a:srgbClr val="0070C0"/>
                </a:solidFill>
              </a:rPr>
              <a:t>after</a:t>
            </a:r>
            <a:r>
              <a:rPr lang="en-US" sz="2400" dirty="0" smtClean="0">
                <a:solidFill>
                  <a:schemeClr val="tx1"/>
                </a:solidFill>
              </a:rPr>
              <a:t> five.</a:t>
            </a:r>
            <a:endParaRPr lang="ru-RU" sz="2400" dirty="0">
              <a:solidFill>
                <a:schemeClr val="tx1"/>
              </a:solidFill>
            </a:endParaRPr>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7" y="188641"/>
            <a:ext cx="1445421" cy="864096"/>
          </a:xfrm>
          <a:prstGeom prst="rect">
            <a:avLst/>
          </a:prstGeom>
        </p:spPr>
      </p:pic>
      <p:cxnSp>
        <p:nvCxnSpPr>
          <p:cNvPr id="6" name="Прямая соединительная линия 5"/>
          <p:cNvCxnSpPr/>
          <p:nvPr/>
        </p:nvCxnSpPr>
        <p:spPr>
          <a:xfrm>
            <a:off x="5527646" y="3233783"/>
            <a:ext cx="50405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5508104" y="3216005"/>
            <a:ext cx="504056" cy="432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304800" y="404664"/>
            <a:ext cx="8686800" cy="5675461"/>
          </a:xfrm>
        </p:spPr>
        <p:txBody>
          <a:bodyPr/>
          <a:lstStyle/>
          <a:p>
            <a:pPr marL="0" indent="0">
              <a:buNone/>
            </a:pPr>
            <a:endParaRPr lang="en-US" dirty="0" smtClean="0"/>
          </a:p>
          <a:p>
            <a:pPr marL="0" indent="0">
              <a:buNone/>
            </a:pPr>
            <a:r>
              <a:rPr lang="en-US" sz="2400" dirty="0" smtClean="0">
                <a:solidFill>
                  <a:srgbClr val="0070C0"/>
                </a:solidFill>
              </a:rPr>
              <a:t>British English                                  </a:t>
            </a:r>
            <a:r>
              <a:rPr lang="en-US" sz="2400" dirty="0" smtClean="0">
                <a:solidFill>
                  <a:srgbClr val="FF0000"/>
                </a:solidFill>
              </a:rPr>
              <a:t>American</a:t>
            </a:r>
            <a:r>
              <a:rPr lang="en-US" sz="2400" dirty="0" smtClean="0">
                <a:solidFill>
                  <a:srgbClr val="0070C0"/>
                </a:solidFill>
              </a:rPr>
              <a:t> </a:t>
            </a:r>
            <a:r>
              <a:rPr lang="en-US" sz="2400" dirty="0" smtClean="0">
                <a:solidFill>
                  <a:srgbClr val="FF0000"/>
                </a:solidFill>
              </a:rPr>
              <a:t>English</a:t>
            </a:r>
            <a:endParaRPr lang="en-US" sz="2400" dirty="0" smtClean="0">
              <a:solidFill>
                <a:schemeClr val="tx1"/>
              </a:solidFill>
            </a:endParaRPr>
          </a:p>
          <a:p>
            <a:pPr marL="0" indent="0">
              <a:buNone/>
            </a:pPr>
            <a:r>
              <a:rPr lang="en-US" sz="2400" dirty="0" smtClean="0">
                <a:solidFill>
                  <a:srgbClr val="0070C0"/>
                </a:solidFill>
              </a:rPr>
              <a:t> at </a:t>
            </a:r>
            <a:r>
              <a:rPr lang="en-US" sz="2400" dirty="0" smtClean="0">
                <a:solidFill>
                  <a:schemeClr val="tx1"/>
                </a:solidFill>
              </a:rPr>
              <a:t>school, </a:t>
            </a:r>
            <a:r>
              <a:rPr lang="en-US" sz="2400" dirty="0" smtClean="0">
                <a:solidFill>
                  <a:srgbClr val="0070C0"/>
                </a:solidFill>
              </a:rPr>
              <a:t>at</a:t>
            </a:r>
            <a:r>
              <a:rPr lang="en-US" sz="2400" dirty="0" smtClean="0">
                <a:solidFill>
                  <a:schemeClr val="tx1"/>
                </a:solidFill>
              </a:rPr>
              <a:t> hotel                             </a:t>
            </a:r>
            <a:r>
              <a:rPr lang="en-US" sz="2400" dirty="0" smtClean="0">
                <a:solidFill>
                  <a:srgbClr val="0070C0"/>
                </a:solidFill>
              </a:rPr>
              <a:t>in</a:t>
            </a:r>
            <a:r>
              <a:rPr lang="en-US" sz="2400" dirty="0" smtClean="0">
                <a:solidFill>
                  <a:schemeClr val="tx1"/>
                </a:solidFill>
              </a:rPr>
              <a:t> school, </a:t>
            </a:r>
            <a:r>
              <a:rPr lang="en-US" sz="2400" dirty="0" smtClean="0">
                <a:solidFill>
                  <a:srgbClr val="0070C0"/>
                </a:solidFill>
              </a:rPr>
              <a:t>in</a:t>
            </a:r>
            <a:r>
              <a:rPr lang="en-US" sz="2400" dirty="0" smtClean="0">
                <a:solidFill>
                  <a:schemeClr val="tx1"/>
                </a:solidFill>
              </a:rPr>
              <a:t> hotel</a:t>
            </a:r>
          </a:p>
          <a:p>
            <a:pPr marL="0" indent="0">
              <a:buNone/>
            </a:pPr>
            <a:r>
              <a:rPr lang="en-US" sz="2400" dirty="0">
                <a:solidFill>
                  <a:srgbClr val="0070C0"/>
                </a:solidFill>
              </a:rPr>
              <a:t>f</a:t>
            </a:r>
            <a:r>
              <a:rPr lang="en-US" sz="2400" dirty="0" smtClean="0">
                <a:solidFill>
                  <a:srgbClr val="0070C0"/>
                </a:solidFill>
              </a:rPr>
              <a:t>or</a:t>
            </a:r>
            <a:r>
              <a:rPr lang="en-US" sz="2400" dirty="0" smtClean="0">
                <a:solidFill>
                  <a:schemeClr val="tx1"/>
                </a:solidFill>
              </a:rPr>
              <a:t> weeks                                            </a:t>
            </a:r>
            <a:r>
              <a:rPr lang="en-US" sz="2400" dirty="0" smtClean="0">
                <a:solidFill>
                  <a:srgbClr val="0070C0"/>
                </a:solidFill>
              </a:rPr>
              <a:t>in</a:t>
            </a:r>
            <a:r>
              <a:rPr lang="en-US" sz="2400" dirty="0" smtClean="0">
                <a:solidFill>
                  <a:schemeClr val="tx1"/>
                </a:solidFill>
              </a:rPr>
              <a:t> weeks</a:t>
            </a:r>
          </a:p>
          <a:p>
            <a:pPr marL="0" indent="0">
              <a:buNone/>
            </a:pPr>
            <a:r>
              <a:rPr lang="en-US" sz="2400" dirty="0">
                <a:solidFill>
                  <a:srgbClr val="0070C0"/>
                </a:solidFill>
              </a:rPr>
              <a:t>f</a:t>
            </a:r>
            <a:r>
              <a:rPr lang="en-US" sz="2400" dirty="0" smtClean="0">
                <a:solidFill>
                  <a:srgbClr val="0070C0"/>
                </a:solidFill>
              </a:rPr>
              <a:t>or</a:t>
            </a:r>
            <a:r>
              <a:rPr lang="en-US" sz="2400" dirty="0" smtClean="0">
                <a:solidFill>
                  <a:schemeClr val="tx1"/>
                </a:solidFill>
              </a:rPr>
              <a:t> ages                                               </a:t>
            </a:r>
            <a:r>
              <a:rPr lang="en-US" sz="2400" dirty="0" smtClean="0">
                <a:solidFill>
                  <a:srgbClr val="0070C0"/>
                </a:solidFill>
              </a:rPr>
              <a:t>in</a:t>
            </a:r>
            <a:r>
              <a:rPr lang="en-US" sz="2400" dirty="0" smtClean="0">
                <a:solidFill>
                  <a:schemeClr val="tx1"/>
                </a:solidFill>
              </a:rPr>
              <a:t> ages</a:t>
            </a:r>
          </a:p>
          <a:p>
            <a:pPr marL="0" indent="0">
              <a:buNone/>
            </a:pPr>
            <a:r>
              <a:rPr lang="en-US" sz="2400" dirty="0">
                <a:solidFill>
                  <a:schemeClr val="tx1"/>
                </a:solidFill>
              </a:rPr>
              <a:t>d</a:t>
            </a:r>
            <a:r>
              <a:rPr lang="en-US" sz="2400" dirty="0" smtClean="0">
                <a:solidFill>
                  <a:schemeClr val="tx1"/>
                </a:solidFill>
              </a:rPr>
              <a:t>ifferent </a:t>
            </a:r>
            <a:r>
              <a:rPr lang="en-US" sz="2400" dirty="0" smtClean="0">
                <a:solidFill>
                  <a:srgbClr val="0070C0"/>
                </a:solidFill>
              </a:rPr>
              <a:t>from                                    </a:t>
            </a:r>
            <a:r>
              <a:rPr lang="en-US" sz="2400" dirty="0" smtClean="0">
                <a:solidFill>
                  <a:schemeClr val="tx1"/>
                </a:solidFill>
              </a:rPr>
              <a:t>different</a:t>
            </a:r>
            <a:r>
              <a:rPr lang="en-US" sz="2400" dirty="0" smtClean="0">
                <a:solidFill>
                  <a:srgbClr val="0070C0"/>
                </a:solidFill>
              </a:rPr>
              <a:t> to</a:t>
            </a:r>
            <a:endParaRPr lang="ru-RU" sz="2400" dirty="0">
              <a:solidFill>
                <a:srgbClr val="0070C0"/>
              </a:solidFill>
            </a:endParaRPr>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7" y="404665"/>
            <a:ext cx="1445421" cy="936104"/>
          </a:xfrm>
          <a:prstGeom prst="rect">
            <a:avLst/>
          </a:prstGeom>
        </p:spPr>
      </p:pic>
    </p:spTree>
    <p:extLst>
      <p:ext uri="{BB962C8B-B14F-4D97-AF65-F5344CB8AC3E}">
        <p14:creationId xmlns:p14="http://schemas.microsoft.com/office/powerpoint/2010/main" val="689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04800" y="116632"/>
            <a:ext cx="8686800" cy="6552728"/>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6632"/>
            <a:ext cx="8784975"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4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50581"/>
            <a:ext cx="8686800" cy="838200"/>
          </a:xfrm>
        </p:spPr>
        <p:txBody>
          <a:bodyPr>
            <a:normAutofit fontScale="90000"/>
          </a:bodyPr>
          <a:lstStyle/>
          <a:p>
            <a:r>
              <a:rPr lang="ru-RU" dirty="0" smtClean="0"/>
              <a:t>      </a:t>
            </a:r>
            <a:r>
              <a:rPr lang="ru-RU" dirty="0" smtClean="0">
                <a:solidFill>
                  <a:srgbClr val="FF0000"/>
                </a:solidFill>
              </a:rPr>
              <a:t>Диалекты   американского        варианта   английского   языка</a:t>
            </a:r>
            <a:endParaRPr lang="ru-RU" dirty="0">
              <a:solidFill>
                <a:srgbClr val="FF0000"/>
              </a:solidFill>
            </a:endParaRPr>
          </a:p>
        </p:txBody>
      </p:sp>
      <p:sp>
        <p:nvSpPr>
          <p:cNvPr id="3" name="Объект 2"/>
          <p:cNvSpPr>
            <a:spLocks noGrp="1"/>
          </p:cNvSpPr>
          <p:nvPr>
            <p:ph idx="1"/>
          </p:nvPr>
        </p:nvSpPr>
        <p:spPr>
          <a:xfrm>
            <a:off x="304800" y="1554162"/>
            <a:ext cx="8686800" cy="4899173"/>
          </a:xfrm>
        </p:spPr>
        <p:txBody>
          <a:bodyPr/>
          <a:lstStyle/>
          <a:p>
            <a:pPr marL="0" indent="0">
              <a:buNone/>
            </a:pPr>
            <a:endParaRPr lang="ru-RU" dirty="0" smtClean="0"/>
          </a:p>
          <a:p>
            <a:pPr marL="0" indent="0">
              <a:buNone/>
            </a:pPr>
            <a:endParaRPr lang="ru-RU" dirty="0"/>
          </a:p>
          <a:p>
            <a:pPr marL="0" indent="0">
              <a:buNone/>
            </a:pPr>
            <a:r>
              <a:rPr lang="ru-RU" dirty="0" smtClean="0"/>
              <a:t>         </a:t>
            </a:r>
            <a:endParaRPr lang="ru-RU" dirty="0"/>
          </a:p>
        </p:txBody>
      </p:sp>
      <p:cxnSp>
        <p:nvCxnSpPr>
          <p:cNvPr id="5" name="Прямая со стрелкой 4"/>
          <p:cNvCxnSpPr/>
          <p:nvPr/>
        </p:nvCxnSpPr>
        <p:spPr>
          <a:xfrm flipH="1">
            <a:off x="1331640" y="1484784"/>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4468596" y="1442924"/>
            <a:ext cx="5588" cy="499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7308304" y="1442924"/>
            <a:ext cx="140572" cy="534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23528" y="1916832"/>
            <a:ext cx="2232248" cy="939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a:t>
            </a:r>
            <a:r>
              <a:rPr lang="ru-RU" dirty="0" smtClean="0">
                <a:solidFill>
                  <a:schemeClr val="tx1"/>
                </a:solidFill>
              </a:rPr>
              <a:t>иалект Новой Англии</a:t>
            </a:r>
            <a:endParaRPr lang="ru-RU" dirty="0">
              <a:solidFill>
                <a:schemeClr val="tx1"/>
              </a:solidFill>
            </a:endParaRPr>
          </a:p>
        </p:txBody>
      </p:sp>
      <p:sp>
        <p:nvSpPr>
          <p:cNvPr id="17" name="Прямоугольник 16"/>
          <p:cNvSpPr/>
          <p:nvPr/>
        </p:nvSpPr>
        <p:spPr>
          <a:xfrm>
            <a:off x="3462282" y="1916832"/>
            <a:ext cx="2066528" cy="939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Южный диалект</a:t>
            </a:r>
            <a:endParaRPr lang="ru-RU" dirty="0">
              <a:solidFill>
                <a:schemeClr val="tx1"/>
              </a:solidFill>
            </a:endParaRPr>
          </a:p>
        </p:txBody>
      </p:sp>
      <p:sp>
        <p:nvSpPr>
          <p:cNvPr id="18" name="Прямоугольник 17"/>
          <p:cNvSpPr/>
          <p:nvPr/>
        </p:nvSpPr>
        <p:spPr>
          <a:xfrm>
            <a:off x="6404760" y="1916832"/>
            <a:ext cx="2088232" cy="939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Общий диалект или среднезападный</a:t>
            </a:r>
            <a:endParaRPr lang="ru-RU" dirty="0">
              <a:solidFill>
                <a:schemeClr val="tx1"/>
              </a:solidFill>
            </a:endParaRPr>
          </a:p>
        </p:txBody>
      </p:sp>
      <p:cxnSp>
        <p:nvCxnSpPr>
          <p:cNvPr id="20" name="Прямая соединительная линия 19"/>
          <p:cNvCxnSpPr/>
          <p:nvPr/>
        </p:nvCxnSpPr>
        <p:spPr>
          <a:xfrm>
            <a:off x="1403648" y="2881078"/>
            <a:ext cx="0" cy="25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7" idx="2"/>
          </p:cNvCxnSpPr>
          <p:nvPr/>
        </p:nvCxnSpPr>
        <p:spPr>
          <a:xfrm>
            <a:off x="4495546" y="2856384"/>
            <a:ext cx="0" cy="25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8" idx="2"/>
          </p:cNvCxnSpPr>
          <p:nvPr/>
        </p:nvCxnSpPr>
        <p:spPr>
          <a:xfrm>
            <a:off x="7448876" y="2856384"/>
            <a:ext cx="0" cy="234738"/>
          </a:xfrm>
          <a:prstGeom prst="line">
            <a:avLst/>
          </a:prstGeom>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323528" y="3091122"/>
            <a:ext cx="2232248" cy="3362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r>
              <a:rPr lang="en-US" dirty="0" smtClean="0">
                <a:solidFill>
                  <a:schemeClr val="tx1"/>
                </a:solidFill>
              </a:rPr>
              <a:t>ath [</a:t>
            </a:r>
            <a:r>
              <a:rPr lang="el-GR" dirty="0" smtClean="0">
                <a:solidFill>
                  <a:schemeClr val="tx1"/>
                </a:solidFill>
              </a:rPr>
              <a:t>α</a:t>
            </a:r>
            <a:r>
              <a:rPr lang="en-US" dirty="0" smtClean="0">
                <a:solidFill>
                  <a:schemeClr val="tx1"/>
                </a:solidFill>
              </a:rPr>
              <a:t>:];</a:t>
            </a:r>
          </a:p>
          <a:p>
            <a:pPr algn="ctr"/>
            <a:r>
              <a:rPr lang="en-US" dirty="0" smtClean="0">
                <a:solidFill>
                  <a:schemeClr val="tx1"/>
                </a:solidFill>
              </a:rPr>
              <a:t> [</a:t>
            </a:r>
            <a:r>
              <a:rPr lang="en-US" dirty="0" err="1" smtClean="0">
                <a:solidFill>
                  <a:schemeClr val="tx1"/>
                </a:solidFill>
              </a:rPr>
              <a:t>taid</a:t>
            </a:r>
            <a:r>
              <a:rPr lang="en-US" dirty="0" smtClean="0">
                <a:solidFill>
                  <a:schemeClr val="tx1"/>
                </a:solidFill>
              </a:rPr>
              <a:t>]-[</a:t>
            </a:r>
            <a:r>
              <a:rPr lang="en-US" dirty="0" err="1" smtClean="0">
                <a:solidFill>
                  <a:schemeClr val="tx1"/>
                </a:solidFill>
              </a:rPr>
              <a:t>toid</a:t>
            </a:r>
            <a:r>
              <a:rPr lang="en-US" dirty="0" smtClean="0">
                <a:solidFill>
                  <a:schemeClr val="tx1"/>
                </a:solidFill>
              </a:rPr>
              <a:t>];</a:t>
            </a:r>
          </a:p>
          <a:p>
            <a:pPr algn="ctr"/>
            <a:r>
              <a:rPr lang="en-US" dirty="0" smtClean="0">
                <a:solidFill>
                  <a:schemeClr val="tx1"/>
                </a:solidFill>
              </a:rPr>
              <a:t> [</a:t>
            </a:r>
            <a:r>
              <a:rPr lang="en-US" dirty="0" err="1" smtClean="0">
                <a:solidFill>
                  <a:schemeClr val="tx1"/>
                </a:solidFill>
              </a:rPr>
              <a:t>haus</a:t>
            </a:r>
            <a:r>
              <a:rPr lang="en-US" dirty="0" smtClean="0">
                <a:solidFill>
                  <a:schemeClr val="tx1"/>
                </a:solidFill>
              </a:rPr>
              <a:t>]-[</a:t>
            </a:r>
            <a:r>
              <a:rPr lang="en-US" dirty="0" err="1" smtClean="0">
                <a:solidFill>
                  <a:schemeClr val="tx1"/>
                </a:solidFill>
              </a:rPr>
              <a:t>heis</a:t>
            </a:r>
            <a:r>
              <a:rPr lang="en-US" dirty="0" smtClean="0">
                <a:solidFill>
                  <a:schemeClr val="tx1"/>
                </a:solidFill>
              </a:rPr>
              <a:t>, </a:t>
            </a:r>
            <a:r>
              <a:rPr lang="en-US" dirty="0" err="1" smtClean="0">
                <a:solidFill>
                  <a:schemeClr val="tx1"/>
                </a:solidFill>
              </a:rPr>
              <a:t>hais</a:t>
            </a:r>
            <a:r>
              <a:rPr lang="en-US" dirty="0" smtClean="0">
                <a:solidFill>
                  <a:schemeClr val="tx1"/>
                </a:solidFill>
              </a:rPr>
              <a:t>];</a:t>
            </a:r>
          </a:p>
          <a:p>
            <a:pPr algn="ctr"/>
            <a:r>
              <a:rPr lang="en-US" dirty="0" smtClean="0">
                <a:solidFill>
                  <a:schemeClr val="tx1"/>
                </a:solidFill>
              </a:rPr>
              <a:t> these, them- </a:t>
            </a:r>
            <a:r>
              <a:rPr lang="en-US" dirty="0" err="1" smtClean="0">
                <a:solidFill>
                  <a:schemeClr val="tx1"/>
                </a:solidFill>
              </a:rPr>
              <a:t>dese,dem</a:t>
            </a:r>
            <a:r>
              <a:rPr lang="en-US" dirty="0" smtClean="0">
                <a:solidFill>
                  <a:schemeClr val="tx1"/>
                </a:solidFill>
              </a:rPr>
              <a:t>; </a:t>
            </a:r>
          </a:p>
          <a:p>
            <a:pPr algn="ctr"/>
            <a:r>
              <a:rPr lang="en-US" dirty="0" smtClean="0">
                <a:solidFill>
                  <a:schemeClr val="tx1"/>
                </a:solidFill>
              </a:rPr>
              <a:t>bath- </a:t>
            </a:r>
            <a:r>
              <a:rPr lang="en-US" dirty="0" err="1" smtClean="0">
                <a:solidFill>
                  <a:schemeClr val="tx1"/>
                </a:solidFill>
              </a:rPr>
              <a:t>baf</a:t>
            </a:r>
            <a:r>
              <a:rPr lang="en-US" dirty="0" smtClean="0">
                <a:solidFill>
                  <a:schemeClr val="tx1"/>
                </a:solidFill>
              </a:rPr>
              <a:t>;</a:t>
            </a:r>
          </a:p>
          <a:p>
            <a:pPr algn="ctr"/>
            <a:r>
              <a:rPr lang="en-US" dirty="0" smtClean="0">
                <a:solidFill>
                  <a:schemeClr val="tx1"/>
                </a:solidFill>
              </a:rPr>
              <a:t> taking- </a:t>
            </a:r>
            <a:r>
              <a:rPr lang="en-US" dirty="0" err="1" smtClean="0">
                <a:solidFill>
                  <a:schemeClr val="tx1"/>
                </a:solidFill>
              </a:rPr>
              <a:t>takin</a:t>
            </a:r>
            <a:r>
              <a:rPr lang="en-US" dirty="0" smtClean="0">
                <a:solidFill>
                  <a:schemeClr val="tx1"/>
                </a:solidFill>
              </a:rPr>
              <a:t>;</a:t>
            </a:r>
          </a:p>
          <a:p>
            <a:pPr algn="ctr"/>
            <a:r>
              <a:rPr lang="en-US" dirty="0" smtClean="0">
                <a:solidFill>
                  <a:schemeClr val="tx1"/>
                </a:solidFill>
              </a:rPr>
              <a:t> idea- </a:t>
            </a:r>
            <a:r>
              <a:rPr lang="en-US" dirty="0" err="1" smtClean="0">
                <a:solidFill>
                  <a:schemeClr val="tx1"/>
                </a:solidFill>
              </a:rPr>
              <a:t>idear</a:t>
            </a:r>
            <a:r>
              <a:rPr lang="en-US" dirty="0" smtClean="0">
                <a:solidFill>
                  <a:schemeClr val="tx1"/>
                </a:solidFill>
              </a:rPr>
              <a:t>;</a:t>
            </a:r>
          </a:p>
          <a:p>
            <a:pPr algn="ctr"/>
            <a:r>
              <a:rPr lang="en-US" dirty="0" smtClean="0">
                <a:solidFill>
                  <a:schemeClr val="tx1"/>
                </a:solidFill>
              </a:rPr>
              <a:t> Boston- </a:t>
            </a:r>
            <a:r>
              <a:rPr lang="en-US" dirty="0" err="1" smtClean="0">
                <a:solidFill>
                  <a:schemeClr val="tx1"/>
                </a:solidFill>
              </a:rPr>
              <a:t>Bahstun</a:t>
            </a:r>
            <a:endParaRPr lang="ru-RU" dirty="0">
              <a:solidFill>
                <a:schemeClr val="tx1"/>
              </a:solidFill>
            </a:endParaRPr>
          </a:p>
        </p:txBody>
      </p:sp>
      <p:sp>
        <p:nvSpPr>
          <p:cNvPr id="34" name="Прямоугольник 33"/>
          <p:cNvSpPr/>
          <p:nvPr/>
        </p:nvSpPr>
        <p:spPr>
          <a:xfrm>
            <a:off x="3462282" y="3091122"/>
            <a:ext cx="2066528" cy="336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Калифорнийский </a:t>
            </a:r>
            <a:r>
              <a:rPr lang="en-US" dirty="0" smtClean="0">
                <a:solidFill>
                  <a:schemeClr val="tx1"/>
                </a:solidFill>
              </a:rPr>
              <a:t>: better – “</a:t>
            </a:r>
            <a:r>
              <a:rPr lang="ru-RU" dirty="0" err="1" smtClean="0">
                <a:solidFill>
                  <a:schemeClr val="tx1"/>
                </a:solidFill>
              </a:rPr>
              <a:t>бэдер</a:t>
            </a:r>
            <a:r>
              <a:rPr lang="en-US" dirty="0" smtClean="0">
                <a:solidFill>
                  <a:schemeClr val="tx1"/>
                </a:solidFill>
              </a:rPr>
              <a:t>”; Sure enough- </a:t>
            </a:r>
            <a:r>
              <a:rPr lang="en-US" dirty="0" err="1" smtClean="0">
                <a:solidFill>
                  <a:schemeClr val="tx1"/>
                </a:solidFill>
              </a:rPr>
              <a:t>Sho</a:t>
            </a:r>
            <a:r>
              <a:rPr lang="en-US" dirty="0" smtClean="0">
                <a:solidFill>
                  <a:schemeClr val="tx1"/>
                </a:solidFill>
              </a:rPr>
              <a:t>,’</a:t>
            </a:r>
            <a:r>
              <a:rPr lang="en-US" dirty="0" err="1" smtClean="0">
                <a:solidFill>
                  <a:schemeClr val="tx1"/>
                </a:solidFill>
              </a:rPr>
              <a:t>nuff</a:t>
            </a:r>
            <a:r>
              <a:rPr lang="en-US" dirty="0" smtClean="0">
                <a:solidFill>
                  <a:schemeClr val="tx1"/>
                </a:solidFill>
              </a:rPr>
              <a:t>;</a:t>
            </a:r>
          </a:p>
          <a:p>
            <a:pPr algn="ctr"/>
            <a:r>
              <a:rPr lang="en-US" dirty="0" smtClean="0">
                <a:solidFill>
                  <a:schemeClr val="tx1"/>
                </a:solidFill>
              </a:rPr>
              <a:t> Hello everybody.- Howdy, y’all. [</a:t>
            </a:r>
            <a:r>
              <a:rPr lang="en-US" dirty="0" err="1" smtClean="0">
                <a:solidFill>
                  <a:schemeClr val="tx1"/>
                </a:solidFill>
              </a:rPr>
              <a:t>taim</a:t>
            </a:r>
            <a:r>
              <a:rPr lang="en-US" dirty="0" smtClean="0">
                <a:solidFill>
                  <a:schemeClr val="tx1"/>
                </a:solidFill>
              </a:rPr>
              <a:t>]-[</a:t>
            </a:r>
            <a:r>
              <a:rPr lang="en-US" dirty="0" err="1" smtClean="0">
                <a:solidFill>
                  <a:schemeClr val="tx1"/>
                </a:solidFill>
              </a:rPr>
              <a:t>ta:m</a:t>
            </a:r>
            <a:r>
              <a:rPr lang="en-US" dirty="0" smtClean="0">
                <a:solidFill>
                  <a:schemeClr val="tx1"/>
                </a:solidFill>
              </a:rPr>
              <a:t>], [boil]- [</a:t>
            </a:r>
            <a:r>
              <a:rPr lang="en-US" dirty="0" err="1" smtClean="0">
                <a:solidFill>
                  <a:schemeClr val="tx1"/>
                </a:solidFill>
              </a:rPr>
              <a:t>bo:l</a:t>
            </a:r>
            <a:r>
              <a:rPr lang="en-US" dirty="0" smtClean="0">
                <a:solidFill>
                  <a:schemeClr val="tx1"/>
                </a:solidFill>
              </a:rPr>
              <a:t>]; </a:t>
            </a:r>
          </a:p>
          <a:p>
            <a:pPr algn="ctr"/>
            <a:r>
              <a:rPr lang="en-US" dirty="0" smtClean="0">
                <a:solidFill>
                  <a:schemeClr val="tx1"/>
                </a:solidFill>
              </a:rPr>
              <a:t>pin, pen- [pin]</a:t>
            </a:r>
            <a:endParaRPr lang="ru-RU" dirty="0">
              <a:solidFill>
                <a:schemeClr val="tx1"/>
              </a:solidFill>
            </a:endParaRPr>
          </a:p>
        </p:txBody>
      </p:sp>
      <p:sp>
        <p:nvSpPr>
          <p:cNvPr id="35" name="Прямоугольник 34"/>
          <p:cNvSpPr/>
          <p:nvPr/>
        </p:nvSpPr>
        <p:spPr>
          <a:xfrm>
            <a:off x="6435316" y="3125121"/>
            <a:ext cx="2088232" cy="3328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General American or</a:t>
            </a:r>
          </a:p>
          <a:p>
            <a:pPr algn="ctr"/>
            <a:r>
              <a:rPr lang="en-US" dirty="0" smtClean="0">
                <a:solidFill>
                  <a:schemeClr val="tx1"/>
                </a:solidFill>
              </a:rPr>
              <a:t>Midwestern American</a:t>
            </a:r>
            <a:endParaRPr lang="ru-RU" dirty="0">
              <a:solidFill>
                <a:schemeClr val="tx1"/>
              </a:solidFill>
            </a:endParaRPr>
          </a:p>
        </p:txBody>
      </p:sp>
    </p:spTree>
    <p:extLst>
      <p:ext uri="{BB962C8B-B14F-4D97-AF65-F5344CB8AC3E}">
        <p14:creationId xmlns:p14="http://schemas.microsoft.com/office/powerpoint/2010/main" val="2829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На бензозаправочной станции в США</a:t>
            </a:r>
            <a:endParaRPr lang="ru-RU" dirty="0">
              <a:solidFill>
                <a:srgbClr val="0070C0"/>
              </a:solidFill>
            </a:endParaRPr>
          </a:p>
        </p:txBody>
      </p:sp>
      <p:sp>
        <p:nvSpPr>
          <p:cNvPr id="3" name="Текст 2"/>
          <p:cNvSpPr>
            <a:spLocks noGrp="1"/>
          </p:cNvSpPr>
          <p:nvPr>
            <p:ph type="body" idx="2"/>
          </p:nvPr>
        </p:nvSpPr>
        <p:spPr>
          <a:xfrm>
            <a:off x="457200" y="1052736"/>
            <a:ext cx="3008313" cy="4800600"/>
          </a:xfrm>
        </p:spPr>
        <p:txBody>
          <a:bodyPr>
            <a:normAutofit lnSpcReduction="10000"/>
          </a:bodyPr>
          <a:lstStyle/>
          <a:p>
            <a:r>
              <a:rPr lang="en-US" sz="2400" dirty="0" smtClean="0"/>
              <a:t>“Fill her up, will you?”</a:t>
            </a:r>
            <a:r>
              <a:rPr lang="ru-RU" sz="2400" dirty="0" smtClean="0"/>
              <a:t> (Заправь-ка ее, сделаешь?) – «</a:t>
            </a:r>
            <a:r>
              <a:rPr lang="en-US" sz="2400" dirty="0" smtClean="0"/>
              <a:t>Would you mind filling up my car?</a:t>
            </a:r>
            <a:r>
              <a:rPr lang="ru-RU" sz="2400" dirty="0" smtClean="0"/>
              <a:t>» (Не соблаговолите ли вы заправить мою машину?)</a:t>
            </a:r>
          </a:p>
          <a:p>
            <a:r>
              <a:rPr lang="en-US" sz="2400" dirty="0" smtClean="0"/>
              <a:t>“Are you trying to be smart or what?”(</a:t>
            </a:r>
            <a:r>
              <a:rPr lang="ru-RU" sz="2400" dirty="0" smtClean="0"/>
              <a:t>«Ты стараешься казаться умным или что?»)</a:t>
            </a:r>
            <a:endParaRPr lang="en-US" sz="2400" dirty="0" smtClean="0"/>
          </a:p>
          <a:p>
            <a:endParaRPr lang="ru-RU" sz="2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44265" y="692696"/>
            <a:ext cx="5201920" cy="4248472"/>
          </a:xfrm>
        </p:spPr>
      </p:pic>
    </p:spTree>
    <p:extLst>
      <p:ext uri="{BB962C8B-B14F-4D97-AF65-F5344CB8AC3E}">
        <p14:creationId xmlns:p14="http://schemas.microsoft.com/office/powerpoint/2010/main" val="13652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579512"/>
            <a:ext cx="3970784" cy="4800600"/>
          </a:xfrm>
        </p:spPr>
        <p:txBody>
          <a:bodyPr>
            <a:normAutofit/>
          </a:bodyPr>
          <a:lstStyle/>
          <a:p>
            <a:r>
              <a:rPr lang="ru-RU" sz="3600" dirty="0" smtClean="0">
                <a:solidFill>
                  <a:srgbClr val="FF0000"/>
                </a:solidFill>
              </a:rPr>
              <a:t>КАНАДСКИЙ</a:t>
            </a:r>
          </a:p>
          <a:p>
            <a:r>
              <a:rPr lang="ru-RU" sz="3600" dirty="0" smtClean="0">
                <a:solidFill>
                  <a:srgbClr val="FF0000"/>
                </a:solidFill>
              </a:rPr>
              <a:t>ВАРИАНТ</a:t>
            </a:r>
          </a:p>
          <a:p>
            <a:r>
              <a:rPr lang="ru-RU" sz="3600" dirty="0" smtClean="0">
                <a:solidFill>
                  <a:srgbClr val="FF0000"/>
                </a:solidFill>
              </a:rPr>
              <a:t>АНГЛИЙСКОГО</a:t>
            </a:r>
          </a:p>
          <a:p>
            <a:r>
              <a:rPr lang="ru-RU" sz="3600" dirty="0" smtClean="0">
                <a:solidFill>
                  <a:srgbClr val="FF0000"/>
                </a:solidFill>
              </a:rPr>
              <a:t>ЯЗЫКА</a:t>
            </a:r>
            <a:endParaRPr lang="ru-RU" sz="36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27984" y="620688"/>
            <a:ext cx="4487416" cy="4824536"/>
          </a:xfrm>
        </p:spPr>
      </p:pic>
      <p:pic>
        <p:nvPicPr>
          <p:cNvPr id="8"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384" y="773088"/>
            <a:ext cx="4487416" cy="4824536"/>
          </a:xfrm>
          <a:prstGeom prst="rect">
            <a:avLst/>
          </a:prstGeom>
        </p:spPr>
      </p:pic>
    </p:spTree>
    <p:extLst>
      <p:ext uri="{BB962C8B-B14F-4D97-AF65-F5344CB8AC3E}">
        <p14:creationId xmlns:p14="http://schemas.microsoft.com/office/powerpoint/2010/main" val="3023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60648"/>
            <a:ext cx="3703712" cy="1800200"/>
          </a:xfrm>
          <a:prstGeom prst="rect">
            <a:avLst/>
          </a:prstGeom>
        </p:spPr>
      </p:pic>
      <p:sp>
        <p:nvSpPr>
          <p:cNvPr id="3" name="Овал 2"/>
          <p:cNvSpPr/>
          <p:nvPr/>
        </p:nvSpPr>
        <p:spPr>
          <a:xfrm>
            <a:off x="395536" y="260648"/>
            <a:ext cx="4968552" cy="18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rubber band, runners, cash register;</a:t>
            </a:r>
          </a:p>
          <a:p>
            <a:pPr algn="ctr"/>
            <a:r>
              <a:rPr lang="en-US" dirty="0" smtClean="0">
                <a:solidFill>
                  <a:schemeClr val="tx1"/>
                </a:solidFill>
              </a:rPr>
              <a:t> </a:t>
            </a:r>
            <a:r>
              <a:rPr lang="en-US" dirty="0" err="1" smtClean="0">
                <a:solidFill>
                  <a:schemeClr val="tx1"/>
                </a:solidFill>
              </a:rPr>
              <a:t>colour</a:t>
            </a:r>
            <a:r>
              <a:rPr lang="en-US" dirty="0" smtClean="0">
                <a:solidFill>
                  <a:schemeClr val="tx1"/>
                </a:solidFill>
              </a:rPr>
              <a:t>, </a:t>
            </a:r>
            <a:r>
              <a:rPr lang="en-US" dirty="0" err="1" smtClean="0">
                <a:solidFill>
                  <a:schemeClr val="tx1"/>
                </a:solidFill>
              </a:rPr>
              <a:t>flavour</a:t>
            </a:r>
            <a:r>
              <a:rPr lang="en-US" dirty="0" smtClean="0">
                <a:solidFill>
                  <a:schemeClr val="tx1"/>
                </a:solidFill>
              </a:rPr>
              <a:t>, </a:t>
            </a:r>
            <a:r>
              <a:rPr lang="en-US" dirty="0" err="1" smtClean="0">
                <a:solidFill>
                  <a:schemeClr val="tx1"/>
                </a:solidFill>
              </a:rPr>
              <a:t>humour</a:t>
            </a:r>
            <a:r>
              <a:rPr lang="en-US" dirty="0" smtClean="0">
                <a:solidFill>
                  <a:schemeClr val="tx1"/>
                </a:solidFill>
              </a:rPr>
              <a:t>; </a:t>
            </a:r>
          </a:p>
          <a:p>
            <a:pPr algn="ctr"/>
            <a:r>
              <a:rPr lang="en-US" dirty="0" smtClean="0">
                <a:solidFill>
                  <a:schemeClr val="tx1"/>
                </a:solidFill>
              </a:rPr>
              <a:t>PRO-</a:t>
            </a:r>
            <a:r>
              <a:rPr lang="en-US" dirty="0" err="1" smtClean="0">
                <a:solidFill>
                  <a:schemeClr val="tx1"/>
                </a:solidFill>
              </a:rPr>
              <a:t>gress</a:t>
            </a:r>
            <a:endParaRPr lang="en-US" dirty="0" smtClean="0">
              <a:solidFill>
                <a:schemeClr val="tx1"/>
              </a:solidFill>
            </a:endParaRPr>
          </a:p>
          <a:p>
            <a:pPr algn="ctr"/>
            <a:r>
              <a:rPr lang="en-US" dirty="0" smtClean="0">
                <a:solidFill>
                  <a:schemeClr val="tx1"/>
                </a:solidFill>
              </a:rPr>
              <a:t>( BE)</a:t>
            </a:r>
            <a:endParaRPr lang="ru-RU" dirty="0">
              <a:solidFill>
                <a:schemeClr val="tx1"/>
              </a:solidFill>
            </a:endParaRPr>
          </a:p>
        </p:txBody>
      </p:sp>
      <p:sp>
        <p:nvSpPr>
          <p:cNvPr id="4" name="Скругленный прямоугольник 3"/>
          <p:cNvSpPr/>
          <p:nvPr/>
        </p:nvSpPr>
        <p:spPr>
          <a:xfrm>
            <a:off x="5364088" y="2276872"/>
            <a:ext cx="324036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Hot enough for you</a:t>
            </a:r>
            <a:r>
              <a:rPr lang="en-US" dirty="0" smtClean="0">
                <a:solidFill>
                  <a:srgbClr val="FF0000"/>
                </a:solidFill>
              </a:rPr>
              <a:t>, eh?</a:t>
            </a:r>
          </a:p>
          <a:p>
            <a:pPr algn="ctr"/>
            <a:r>
              <a:rPr lang="en-US" dirty="0" smtClean="0">
                <a:solidFill>
                  <a:srgbClr val="FF0000"/>
                </a:solidFill>
              </a:rPr>
              <a:t>eh- </a:t>
            </a:r>
            <a:r>
              <a:rPr lang="en-US" dirty="0" smtClean="0">
                <a:solidFill>
                  <a:schemeClr val="tx1"/>
                </a:solidFill>
              </a:rPr>
              <a:t>[</a:t>
            </a:r>
            <a:r>
              <a:rPr lang="ru-RU" dirty="0" smtClean="0">
                <a:solidFill>
                  <a:schemeClr val="tx1"/>
                </a:solidFill>
              </a:rPr>
              <a:t>э</a:t>
            </a:r>
            <a:r>
              <a:rPr lang="en-US" dirty="0" smtClean="0">
                <a:solidFill>
                  <a:schemeClr val="tx1"/>
                </a:solidFill>
              </a:rPr>
              <a:t>]</a:t>
            </a:r>
            <a:endParaRPr lang="ru-RU" dirty="0">
              <a:solidFill>
                <a:srgbClr val="FF0000"/>
              </a:solidFill>
            </a:endParaRPr>
          </a:p>
        </p:txBody>
      </p:sp>
      <p:sp>
        <p:nvSpPr>
          <p:cNvPr id="8" name="Улыбающееся лицо 7"/>
          <p:cNvSpPr/>
          <p:nvPr/>
        </p:nvSpPr>
        <p:spPr>
          <a:xfrm>
            <a:off x="5580112" y="3933056"/>
            <a:ext cx="2880320" cy="172819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«мадам»</a:t>
            </a:r>
            <a:endParaRPr lang="ru-RU" dirty="0">
              <a:solidFill>
                <a:srgbClr val="FF0000"/>
              </a:solidFill>
            </a:endParaRPr>
          </a:p>
        </p:txBody>
      </p:sp>
      <p:sp>
        <p:nvSpPr>
          <p:cNvPr id="9" name="Блок-схема: данные 8"/>
          <p:cNvSpPr/>
          <p:nvPr/>
        </p:nvSpPr>
        <p:spPr>
          <a:xfrm>
            <a:off x="395536" y="2276872"/>
            <a:ext cx="2808312" cy="432048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rPr>
              <a:t>Newfy</a:t>
            </a:r>
            <a:r>
              <a:rPr lang="en-US" sz="2000" dirty="0" smtClean="0">
                <a:solidFill>
                  <a:srgbClr val="FF0000"/>
                </a:solidFill>
              </a:rPr>
              <a:t> twang</a:t>
            </a:r>
            <a:endParaRPr lang="ru-RU" sz="2000" dirty="0" smtClean="0">
              <a:solidFill>
                <a:srgbClr val="FF0000"/>
              </a:solidFill>
            </a:endParaRPr>
          </a:p>
          <a:p>
            <a:pPr algn="ctr"/>
            <a:r>
              <a:rPr lang="ru-RU" sz="2000" dirty="0" smtClean="0">
                <a:solidFill>
                  <a:schemeClr val="tx1"/>
                </a:solidFill>
              </a:rPr>
              <a:t>«</a:t>
            </a:r>
            <a:r>
              <a:rPr lang="ru-RU" dirty="0" smtClean="0">
                <a:solidFill>
                  <a:schemeClr val="tx1"/>
                </a:solidFill>
              </a:rPr>
              <a:t>гнусавый диалект </a:t>
            </a:r>
            <a:r>
              <a:rPr lang="ru-RU" dirty="0" err="1" smtClean="0">
                <a:solidFill>
                  <a:schemeClr val="tx1"/>
                </a:solidFill>
              </a:rPr>
              <a:t>Ньюфи</a:t>
            </a:r>
            <a:r>
              <a:rPr lang="ru-RU" dirty="0" smtClean="0">
                <a:solidFill>
                  <a:schemeClr val="tx1"/>
                </a:solidFill>
              </a:rPr>
              <a:t>»</a:t>
            </a:r>
          </a:p>
          <a:p>
            <a:pPr algn="ctr"/>
            <a:r>
              <a:rPr lang="en-US" dirty="0" smtClean="0">
                <a:solidFill>
                  <a:schemeClr val="tx1"/>
                </a:solidFill>
              </a:rPr>
              <a:t>(tempest-</a:t>
            </a:r>
            <a:r>
              <a:rPr lang="ru-RU" dirty="0" smtClean="0">
                <a:solidFill>
                  <a:schemeClr val="tx1"/>
                </a:solidFill>
              </a:rPr>
              <a:t>буря</a:t>
            </a:r>
            <a:r>
              <a:rPr lang="en-US" dirty="0" smtClean="0">
                <a:solidFill>
                  <a:schemeClr val="tx1"/>
                </a:solidFill>
              </a:rPr>
              <a:t>, trap smasher</a:t>
            </a:r>
            <a:r>
              <a:rPr lang="ru-RU" dirty="0" smtClean="0">
                <a:solidFill>
                  <a:schemeClr val="tx1"/>
                </a:solidFill>
              </a:rPr>
              <a:t>-мощный шторм</a:t>
            </a:r>
            <a:r>
              <a:rPr lang="en-US" dirty="0" smtClean="0">
                <a:solidFill>
                  <a:schemeClr val="tx1"/>
                </a:solidFill>
              </a:rPr>
              <a:t>, grunt</a:t>
            </a:r>
            <a:r>
              <a:rPr lang="ru-RU" dirty="0" smtClean="0">
                <a:solidFill>
                  <a:schemeClr val="tx1"/>
                </a:solidFill>
              </a:rPr>
              <a:t>-пудинг</a:t>
            </a:r>
            <a:r>
              <a:rPr lang="en-US" dirty="0" smtClean="0">
                <a:solidFill>
                  <a:schemeClr val="tx1"/>
                </a:solidFill>
              </a:rPr>
              <a:t>, snits</a:t>
            </a:r>
            <a:r>
              <a:rPr lang="ru-RU" dirty="0" smtClean="0">
                <a:solidFill>
                  <a:schemeClr val="tx1"/>
                </a:solidFill>
              </a:rPr>
              <a:t>-дольки яблок</a:t>
            </a:r>
            <a:r>
              <a:rPr lang="en-US" dirty="0" smtClean="0">
                <a:solidFill>
                  <a:schemeClr val="tx1"/>
                </a:solidFill>
              </a:rPr>
              <a:t>, </a:t>
            </a:r>
            <a:r>
              <a:rPr lang="en-US" dirty="0" err="1" smtClean="0">
                <a:solidFill>
                  <a:schemeClr val="tx1"/>
                </a:solidFill>
              </a:rPr>
              <a:t>larrigan</a:t>
            </a:r>
            <a:r>
              <a:rPr lang="ru-RU" dirty="0" smtClean="0">
                <a:solidFill>
                  <a:schemeClr val="tx1"/>
                </a:solidFill>
              </a:rPr>
              <a:t>-тип обуви</a:t>
            </a:r>
            <a:r>
              <a:rPr lang="en-US" dirty="0" smtClean="0">
                <a:solidFill>
                  <a:schemeClr val="tx1"/>
                </a:solidFill>
              </a:rPr>
              <a:t>, water horse</a:t>
            </a:r>
            <a:r>
              <a:rPr lang="ru-RU" dirty="0" smtClean="0">
                <a:solidFill>
                  <a:schemeClr val="tx1"/>
                </a:solidFill>
              </a:rPr>
              <a:t>- соленая треска</a:t>
            </a:r>
            <a:endParaRPr lang="ru-RU" dirty="0">
              <a:solidFill>
                <a:schemeClr val="tx1"/>
              </a:solidFill>
            </a:endParaRPr>
          </a:p>
        </p:txBody>
      </p:sp>
      <p:sp>
        <p:nvSpPr>
          <p:cNvPr id="10" name="Блок-схема: данные 9"/>
          <p:cNvSpPr/>
          <p:nvPr/>
        </p:nvSpPr>
        <p:spPr>
          <a:xfrm>
            <a:off x="2848560" y="2276872"/>
            <a:ext cx="2371511" cy="432048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Диалект в провинции Квебек</a:t>
            </a:r>
            <a:endParaRPr lang="en-US" dirty="0" smtClean="0">
              <a:solidFill>
                <a:srgbClr val="FF0000"/>
              </a:solidFill>
            </a:endParaRPr>
          </a:p>
          <a:p>
            <a:pPr algn="ctr"/>
            <a:r>
              <a:rPr lang="en-US" dirty="0" err="1" smtClean="0">
                <a:solidFill>
                  <a:schemeClr val="tx1"/>
                </a:solidFill>
              </a:rPr>
              <a:t>caleche</a:t>
            </a:r>
            <a:r>
              <a:rPr lang="en-US" dirty="0" smtClean="0">
                <a:solidFill>
                  <a:schemeClr val="tx1"/>
                </a:solidFill>
              </a:rPr>
              <a:t>- </a:t>
            </a:r>
            <a:r>
              <a:rPr lang="ru-RU" dirty="0" smtClean="0">
                <a:solidFill>
                  <a:schemeClr val="tx1"/>
                </a:solidFill>
              </a:rPr>
              <a:t>повозка</a:t>
            </a:r>
            <a:r>
              <a:rPr lang="en-US" dirty="0" smtClean="0">
                <a:solidFill>
                  <a:schemeClr val="tx1"/>
                </a:solidFill>
              </a:rPr>
              <a:t>, double </a:t>
            </a:r>
            <a:r>
              <a:rPr lang="en-US" dirty="0" err="1" smtClean="0">
                <a:solidFill>
                  <a:schemeClr val="tx1"/>
                </a:solidFill>
              </a:rPr>
              <a:t>window|storm</a:t>
            </a:r>
            <a:r>
              <a:rPr lang="en-US" dirty="0" smtClean="0">
                <a:solidFill>
                  <a:schemeClr val="tx1"/>
                </a:solidFill>
              </a:rPr>
              <a:t> window</a:t>
            </a:r>
            <a:r>
              <a:rPr lang="ru-RU" dirty="0" smtClean="0">
                <a:solidFill>
                  <a:schemeClr val="tx1"/>
                </a:solidFill>
              </a:rPr>
              <a:t>-рама с двойными стеклами</a:t>
            </a:r>
            <a:r>
              <a:rPr lang="en-US" dirty="0" smtClean="0">
                <a:solidFill>
                  <a:schemeClr val="tx1"/>
                </a:solidFill>
              </a:rPr>
              <a:t>, professor</a:t>
            </a:r>
            <a:r>
              <a:rPr lang="ru-RU" dirty="0" smtClean="0">
                <a:solidFill>
                  <a:schemeClr val="tx1"/>
                </a:solidFill>
              </a:rPr>
              <a:t>-школьный учитель</a:t>
            </a:r>
          </a:p>
          <a:p>
            <a:pPr algn="ctr"/>
            <a:endParaRPr lang="ru-RU" dirty="0">
              <a:solidFill>
                <a:schemeClr val="tx1"/>
              </a:solidFill>
            </a:endParaRPr>
          </a:p>
        </p:txBody>
      </p:sp>
    </p:spTree>
    <p:extLst>
      <p:ext uri="{BB962C8B-B14F-4D97-AF65-F5344CB8AC3E}">
        <p14:creationId xmlns:p14="http://schemas.microsoft.com/office/powerpoint/2010/main" val="18021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609600"/>
            <a:ext cx="3970784" cy="4800600"/>
          </a:xfrm>
        </p:spPr>
        <p:txBody>
          <a:bodyPr>
            <a:normAutofit/>
          </a:bodyPr>
          <a:lstStyle/>
          <a:p>
            <a:r>
              <a:rPr lang="ru-RU" sz="3200" dirty="0" smtClean="0">
                <a:solidFill>
                  <a:srgbClr val="FF0000"/>
                </a:solidFill>
              </a:rPr>
              <a:t>АВСТРАЛИЙСКИЙ</a:t>
            </a:r>
          </a:p>
          <a:p>
            <a:r>
              <a:rPr lang="ru-RU" sz="3200" dirty="0" smtClean="0">
                <a:solidFill>
                  <a:srgbClr val="FF0000"/>
                </a:solidFill>
              </a:rPr>
              <a:t>ВАРИАНТ </a:t>
            </a:r>
          </a:p>
          <a:p>
            <a:r>
              <a:rPr lang="ru-RU" sz="3200" dirty="0" smtClean="0">
                <a:solidFill>
                  <a:srgbClr val="FF0000"/>
                </a:solidFill>
              </a:rPr>
              <a:t>АНГЛИЙСКОГО</a:t>
            </a:r>
          </a:p>
          <a:p>
            <a:r>
              <a:rPr lang="ru-RU" sz="3200" dirty="0" smtClean="0">
                <a:solidFill>
                  <a:srgbClr val="FF0000"/>
                </a:solidFill>
              </a:rPr>
              <a:t>ЯЗЫКА</a:t>
            </a:r>
            <a:endParaRPr lang="ru-RU" sz="32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11960" y="1196752"/>
            <a:ext cx="4703440" cy="3960440"/>
          </a:xfrm>
        </p:spPr>
      </p:pic>
    </p:spTree>
    <p:extLst>
      <p:ext uri="{BB962C8B-B14F-4D97-AF65-F5344CB8AC3E}">
        <p14:creationId xmlns:p14="http://schemas.microsoft.com/office/powerpoint/2010/main" val="36897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276862"/>
            <a:ext cx="388843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GERMANIC</a:t>
            </a:r>
            <a:endParaRPr lang="ru-RU" sz="2400" dirty="0">
              <a:solidFill>
                <a:srgbClr val="FF0000"/>
              </a:solidFill>
            </a:endParaRPr>
          </a:p>
        </p:txBody>
      </p:sp>
      <p:sp>
        <p:nvSpPr>
          <p:cNvPr id="3" name="Прямоугольник 2"/>
          <p:cNvSpPr/>
          <p:nvPr/>
        </p:nvSpPr>
        <p:spPr>
          <a:xfrm>
            <a:off x="3383868" y="908720"/>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NORTH</a:t>
            </a:r>
            <a:endParaRPr lang="ru-RU" dirty="0">
              <a:solidFill>
                <a:srgbClr val="002060"/>
              </a:solidFill>
            </a:endParaRPr>
          </a:p>
        </p:txBody>
      </p:sp>
      <p:sp>
        <p:nvSpPr>
          <p:cNvPr id="4" name="Прямоугольник 3"/>
          <p:cNvSpPr/>
          <p:nvPr/>
        </p:nvSpPr>
        <p:spPr>
          <a:xfrm>
            <a:off x="1907704" y="3933056"/>
            <a:ext cx="23762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WEST</a:t>
            </a:r>
            <a:endParaRPr lang="ru-RU" dirty="0">
              <a:solidFill>
                <a:srgbClr val="002060"/>
              </a:solidFill>
            </a:endParaRPr>
          </a:p>
        </p:txBody>
      </p:sp>
      <p:sp>
        <p:nvSpPr>
          <p:cNvPr id="5" name="Прямоугольник 4"/>
          <p:cNvSpPr/>
          <p:nvPr/>
        </p:nvSpPr>
        <p:spPr>
          <a:xfrm>
            <a:off x="4716016" y="3933056"/>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EAST</a:t>
            </a:r>
            <a:endParaRPr lang="ru-RU" dirty="0">
              <a:solidFill>
                <a:srgbClr val="002060"/>
              </a:solidFill>
            </a:endParaRPr>
          </a:p>
        </p:txBody>
      </p:sp>
      <p:sp>
        <p:nvSpPr>
          <p:cNvPr id="6" name="Прямоугольник 5"/>
          <p:cNvSpPr/>
          <p:nvPr/>
        </p:nvSpPr>
        <p:spPr>
          <a:xfrm>
            <a:off x="2501770" y="5518567"/>
            <a:ext cx="23762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ENGLISH</a:t>
            </a:r>
            <a:endParaRPr lang="ru-RU" dirty="0">
              <a:solidFill>
                <a:srgbClr val="FF0000"/>
              </a:solidFill>
            </a:endParaRPr>
          </a:p>
        </p:txBody>
      </p:sp>
      <p:cxnSp>
        <p:nvCxnSpPr>
          <p:cNvPr id="8" name="Прямая соединительная линия 7"/>
          <p:cNvCxnSpPr/>
          <p:nvPr/>
        </p:nvCxnSpPr>
        <p:spPr>
          <a:xfrm>
            <a:off x="4510844" y="184482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endCxn id="4" idx="0"/>
          </p:cNvCxnSpPr>
          <p:nvPr/>
        </p:nvCxnSpPr>
        <p:spPr>
          <a:xfrm flipH="1">
            <a:off x="3095836" y="3356992"/>
            <a:ext cx="118813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5" idx="0"/>
          </p:cNvCxnSpPr>
          <p:nvPr/>
        </p:nvCxnSpPr>
        <p:spPr>
          <a:xfrm>
            <a:off x="4716016" y="3356992"/>
            <a:ext cx="122413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4" idx="2"/>
            <a:endCxn id="6" idx="0"/>
          </p:cNvCxnSpPr>
          <p:nvPr/>
        </p:nvCxnSpPr>
        <p:spPr>
          <a:xfrm>
            <a:off x="3095836" y="4847456"/>
            <a:ext cx="594066" cy="6711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9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04664"/>
            <a:ext cx="2329968" cy="792088"/>
          </a:xfrm>
          <a:prstGeom prst="rect">
            <a:avLst/>
          </a:prstGeom>
        </p:spPr>
      </p:pic>
      <p:graphicFrame>
        <p:nvGraphicFramePr>
          <p:cNvPr id="3" name="Схема 2"/>
          <p:cNvGraphicFramePr/>
          <p:nvPr>
            <p:extLst>
              <p:ext uri="{D42A27DB-BD31-4B8C-83A1-F6EECF244321}">
                <p14:modId xmlns:p14="http://schemas.microsoft.com/office/powerpoint/2010/main" val="633519864"/>
              </p:ext>
            </p:extLst>
          </p:nvPr>
        </p:nvGraphicFramePr>
        <p:xfrm>
          <a:off x="683568" y="404664"/>
          <a:ext cx="693643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96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апля 1"/>
          <p:cNvSpPr/>
          <p:nvPr/>
        </p:nvSpPr>
        <p:spPr>
          <a:xfrm rot="730447">
            <a:off x="595070" y="489728"/>
            <a:ext cx="3127915" cy="255449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70C0"/>
                </a:solidFill>
              </a:rPr>
              <a:t>Stroller</a:t>
            </a:r>
            <a:r>
              <a:rPr lang="en-US" sz="2000" dirty="0" smtClean="0"/>
              <a:t>-</a:t>
            </a:r>
            <a:r>
              <a:rPr lang="ru-RU" sz="2000" dirty="0" smtClean="0"/>
              <a:t>в штате Новый Южный Уэльс</a:t>
            </a:r>
            <a:endParaRPr lang="en-US" sz="2000" dirty="0" smtClean="0"/>
          </a:p>
          <a:p>
            <a:pPr algn="ctr"/>
            <a:r>
              <a:rPr lang="en-US" sz="2000" dirty="0" smtClean="0">
                <a:solidFill>
                  <a:srgbClr val="0070C0"/>
                </a:solidFill>
              </a:rPr>
              <a:t>Pusher</a:t>
            </a:r>
            <a:r>
              <a:rPr lang="en-US" sz="2000" dirty="0" smtClean="0"/>
              <a:t>-</a:t>
            </a:r>
            <a:r>
              <a:rPr lang="ru-RU" sz="2000" dirty="0" smtClean="0"/>
              <a:t>в Южной Австралии</a:t>
            </a:r>
            <a:endParaRPr lang="en-US" sz="2000" dirty="0" smtClean="0"/>
          </a:p>
          <a:p>
            <a:pPr algn="ctr"/>
            <a:r>
              <a:rPr lang="en-US" sz="2000" dirty="0" smtClean="0"/>
              <a:t>(</a:t>
            </a:r>
            <a:r>
              <a:rPr lang="ru-RU" sz="2000" dirty="0" smtClean="0"/>
              <a:t>коляска)</a:t>
            </a:r>
            <a:endParaRPr lang="ru-RU" sz="2000" dirty="0"/>
          </a:p>
        </p:txBody>
      </p:sp>
      <p:sp>
        <p:nvSpPr>
          <p:cNvPr id="3" name="Капля 2"/>
          <p:cNvSpPr/>
          <p:nvPr/>
        </p:nvSpPr>
        <p:spPr>
          <a:xfrm rot="574564">
            <a:off x="4397756" y="627650"/>
            <a:ext cx="3240360" cy="260434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70C0"/>
                </a:solidFill>
              </a:rPr>
              <a:t>g’day</a:t>
            </a:r>
            <a:r>
              <a:rPr lang="en-US" sz="2000" dirty="0" smtClean="0">
                <a:solidFill>
                  <a:srgbClr val="0070C0"/>
                </a:solidFill>
              </a:rPr>
              <a:t> [</a:t>
            </a:r>
            <a:r>
              <a:rPr lang="en-US" sz="2000" dirty="0" err="1" smtClean="0">
                <a:solidFill>
                  <a:srgbClr val="0070C0"/>
                </a:solidFill>
              </a:rPr>
              <a:t>gdai</a:t>
            </a:r>
            <a:r>
              <a:rPr lang="en-US" sz="2000" dirty="0" smtClean="0">
                <a:solidFill>
                  <a:schemeClr val="tx1"/>
                </a:solidFill>
              </a:rPr>
              <a:t>]-good day</a:t>
            </a:r>
          </a:p>
          <a:p>
            <a:pPr algn="ctr"/>
            <a:r>
              <a:rPr lang="en-US" sz="2000" dirty="0" smtClean="0">
                <a:solidFill>
                  <a:schemeClr val="tx1"/>
                </a:solidFill>
              </a:rPr>
              <a:t>forest- </a:t>
            </a:r>
            <a:r>
              <a:rPr lang="en-US" sz="2000" dirty="0" smtClean="0">
                <a:solidFill>
                  <a:srgbClr val="0070C0"/>
                </a:solidFill>
              </a:rPr>
              <a:t>bush</a:t>
            </a:r>
          </a:p>
          <a:p>
            <a:pPr algn="ctr"/>
            <a:r>
              <a:rPr lang="en-US" sz="2000" dirty="0" smtClean="0">
                <a:solidFill>
                  <a:srgbClr val="0070C0"/>
                </a:solidFill>
              </a:rPr>
              <a:t>station-</a:t>
            </a:r>
            <a:r>
              <a:rPr lang="ru-RU" sz="2000" dirty="0" smtClean="0">
                <a:solidFill>
                  <a:schemeClr val="tx1"/>
                </a:solidFill>
              </a:rPr>
              <a:t>животноводческая ферма</a:t>
            </a:r>
            <a:endParaRPr lang="ru-RU" sz="2000" dirty="0">
              <a:solidFill>
                <a:schemeClr val="tx1"/>
              </a:solidFill>
            </a:endParaRPr>
          </a:p>
        </p:txBody>
      </p:sp>
      <p:sp>
        <p:nvSpPr>
          <p:cNvPr id="4" name="Капля 3"/>
          <p:cNvSpPr/>
          <p:nvPr/>
        </p:nvSpPr>
        <p:spPr>
          <a:xfrm rot="570638">
            <a:off x="755576" y="3284984"/>
            <a:ext cx="2952328" cy="28803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rgbClr val="0070C0"/>
                </a:solidFill>
              </a:rPr>
              <a:t>Австралийнизм</a:t>
            </a:r>
            <a:r>
              <a:rPr lang="ru-RU" sz="2000" dirty="0" err="1">
                <a:solidFill>
                  <a:srgbClr val="0070C0"/>
                </a:solidFill>
              </a:rPr>
              <a:t>ы</a:t>
            </a:r>
            <a:endParaRPr lang="en-US" sz="2000" dirty="0" smtClean="0">
              <a:solidFill>
                <a:srgbClr val="0070C0"/>
              </a:solidFill>
            </a:endParaRPr>
          </a:p>
          <a:p>
            <a:pPr algn="ctr"/>
            <a:r>
              <a:rPr lang="en-US" sz="2000" dirty="0" err="1" smtClean="0">
                <a:solidFill>
                  <a:srgbClr val="0070C0"/>
                </a:solidFill>
              </a:rPr>
              <a:t>hoon</a:t>
            </a:r>
            <a:r>
              <a:rPr lang="en-US" sz="2000" dirty="0" smtClean="0"/>
              <a:t>- </a:t>
            </a:r>
            <a:r>
              <a:rPr lang="ru-RU" sz="2000" dirty="0" smtClean="0"/>
              <a:t>хулиган</a:t>
            </a:r>
          </a:p>
          <a:p>
            <a:pPr algn="ctr"/>
            <a:r>
              <a:rPr lang="ru-RU" sz="2000" dirty="0" smtClean="0">
                <a:solidFill>
                  <a:srgbClr val="0070C0"/>
                </a:solidFill>
              </a:rPr>
              <a:t>а</a:t>
            </a:r>
            <a:r>
              <a:rPr lang="en-US" sz="2000" dirty="0" smtClean="0">
                <a:solidFill>
                  <a:srgbClr val="0070C0"/>
                </a:solidFill>
              </a:rPr>
              <a:t> dag- </a:t>
            </a:r>
            <a:r>
              <a:rPr lang="ru-RU" sz="2000" dirty="0" smtClean="0"/>
              <a:t>эксцентричный</a:t>
            </a:r>
            <a:r>
              <a:rPr lang="en-US" sz="2000" dirty="0"/>
              <a:t>,</a:t>
            </a:r>
            <a:r>
              <a:rPr lang="ru-RU" sz="2000" dirty="0" smtClean="0"/>
              <a:t> забавный человек</a:t>
            </a:r>
            <a:endParaRPr lang="ru-RU" sz="2000" dirty="0"/>
          </a:p>
        </p:txBody>
      </p:sp>
      <p:sp>
        <p:nvSpPr>
          <p:cNvPr id="5" name="Капля 4"/>
          <p:cNvSpPr/>
          <p:nvPr/>
        </p:nvSpPr>
        <p:spPr>
          <a:xfrm rot="541655">
            <a:off x="4415813" y="3325780"/>
            <a:ext cx="3096344" cy="28803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70C0"/>
                </a:solidFill>
              </a:rPr>
              <a:t>Knife a </a:t>
            </a:r>
            <a:r>
              <a:rPr lang="en-US" sz="2000" dirty="0" err="1" smtClean="0">
                <a:solidFill>
                  <a:srgbClr val="0070C0"/>
                </a:solidFill>
              </a:rPr>
              <a:t>samich</a:t>
            </a:r>
            <a:r>
              <a:rPr lang="en-US" sz="2000" dirty="0" smtClean="0">
                <a:solidFill>
                  <a:srgbClr val="0070C0"/>
                </a:solidFill>
              </a:rPr>
              <a:t>?- </a:t>
            </a:r>
            <a:r>
              <a:rPr lang="en-US" sz="2000" dirty="0" smtClean="0"/>
              <a:t>Can I have a sandwich?</a:t>
            </a:r>
          </a:p>
          <a:p>
            <a:pPr algn="ctr"/>
            <a:r>
              <a:rPr lang="en-US" sz="2000" dirty="0" smtClean="0">
                <a:solidFill>
                  <a:srgbClr val="0070C0"/>
                </a:solidFill>
              </a:rPr>
              <a:t>Emma </a:t>
            </a:r>
            <a:r>
              <a:rPr lang="en-US" sz="2000" dirty="0" err="1" smtClean="0">
                <a:solidFill>
                  <a:srgbClr val="0070C0"/>
                </a:solidFill>
              </a:rPr>
              <a:t>chisit</a:t>
            </a:r>
            <a:r>
              <a:rPr lang="en-US" sz="2000" dirty="0" smtClean="0">
                <a:solidFill>
                  <a:srgbClr val="0070C0"/>
                </a:solidFill>
              </a:rPr>
              <a:t>?- </a:t>
            </a:r>
            <a:r>
              <a:rPr lang="en-US" sz="2000" dirty="0" smtClean="0"/>
              <a:t>How much is it?</a:t>
            </a:r>
            <a:endParaRPr lang="ru-RU" sz="2000" dirty="0"/>
          </a:p>
        </p:txBody>
      </p:sp>
    </p:spTree>
    <p:extLst>
      <p:ext uri="{BB962C8B-B14F-4D97-AF65-F5344CB8AC3E}">
        <p14:creationId xmlns:p14="http://schemas.microsoft.com/office/powerpoint/2010/main" val="3355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VOCABULARY</a:t>
            </a:r>
            <a:endParaRPr lang="ru-RU" dirty="0">
              <a:solidFill>
                <a:srgbClr val="FF0000"/>
              </a:solidFill>
            </a:endParaRPr>
          </a:p>
        </p:txBody>
      </p:sp>
      <p:sp>
        <p:nvSpPr>
          <p:cNvPr id="3" name="Объект 2"/>
          <p:cNvSpPr>
            <a:spLocks noGrp="1"/>
          </p:cNvSpPr>
          <p:nvPr>
            <p:ph idx="1"/>
          </p:nvPr>
        </p:nvSpPr>
        <p:spPr/>
        <p:txBody>
          <a:bodyPr/>
          <a:lstStyle/>
          <a:p>
            <a:pPr marL="0" indent="0">
              <a:buNone/>
            </a:pPr>
            <a:endParaRPr lang="ru-RU" dirty="0"/>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541" y="404664"/>
            <a:ext cx="1872208" cy="1149059"/>
          </a:xfrm>
          <a:prstGeom prst="rect">
            <a:avLst/>
          </a:prstGeom>
        </p:spPr>
      </p:pic>
      <p:pic>
        <p:nvPicPr>
          <p:cNvPr id="5"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941" y="557064"/>
            <a:ext cx="1872208" cy="114905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1"/>
            <a:ext cx="8824916"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04800" y="476672"/>
            <a:ext cx="8686800" cy="5603453"/>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323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“From</a:t>
            </a:r>
            <a:r>
              <a:rPr lang="ru-RU" dirty="0" smtClean="0"/>
              <a:t> </a:t>
            </a:r>
            <a:r>
              <a:rPr lang="en-US" dirty="0" smtClean="0"/>
              <a:t> the</a:t>
            </a:r>
            <a:r>
              <a:rPr lang="ru-RU" dirty="0" smtClean="0"/>
              <a:t> </a:t>
            </a:r>
            <a:r>
              <a:rPr lang="en-US" dirty="0" smtClean="0"/>
              <a:t> British </a:t>
            </a:r>
            <a:r>
              <a:rPr lang="ru-RU" dirty="0" smtClean="0"/>
              <a:t> </a:t>
            </a:r>
            <a:r>
              <a:rPr lang="en-US" dirty="0" smtClean="0"/>
              <a:t>frying</a:t>
            </a:r>
            <a:r>
              <a:rPr lang="ru-RU" dirty="0" smtClean="0"/>
              <a:t> </a:t>
            </a:r>
            <a:r>
              <a:rPr lang="en-US" dirty="0" smtClean="0"/>
              <a:t> pan </a:t>
            </a:r>
            <a:r>
              <a:rPr lang="ru-RU" dirty="0" smtClean="0"/>
              <a:t> </a:t>
            </a:r>
            <a:r>
              <a:rPr lang="en-US" dirty="0" smtClean="0"/>
              <a:t>into</a:t>
            </a:r>
            <a:r>
              <a:rPr lang="ru-RU" dirty="0" smtClean="0"/>
              <a:t> </a:t>
            </a:r>
            <a:r>
              <a:rPr lang="en-US" dirty="0" smtClean="0"/>
              <a:t> the</a:t>
            </a:r>
            <a:r>
              <a:rPr lang="ru-RU" dirty="0" smtClean="0"/>
              <a:t> </a:t>
            </a:r>
            <a:r>
              <a:rPr lang="en-US" dirty="0" smtClean="0"/>
              <a:t> </a:t>
            </a:r>
            <a:r>
              <a:rPr lang="en-US" dirty="0" err="1" smtClean="0"/>
              <a:t>american</a:t>
            </a:r>
            <a:r>
              <a:rPr lang="ru-RU" dirty="0" smtClean="0"/>
              <a:t> </a:t>
            </a:r>
            <a:r>
              <a:rPr lang="en-US" dirty="0" smtClean="0"/>
              <a:t> fire”</a:t>
            </a:r>
            <a:br>
              <a:rPr lang="en-US" dirty="0" smtClean="0"/>
            </a:br>
            <a:r>
              <a:rPr lang="en-US" dirty="0" smtClean="0"/>
              <a:t>(</a:t>
            </a:r>
            <a:r>
              <a:rPr lang="ru-RU" dirty="0" smtClean="0"/>
              <a:t>из британского огня в американское полымя)</a:t>
            </a:r>
            <a:endParaRPr lang="ru-RU" dirty="0"/>
          </a:p>
        </p:txBody>
      </p:sp>
      <p:sp>
        <p:nvSpPr>
          <p:cNvPr id="3" name="Текст 2"/>
          <p:cNvSpPr>
            <a:spLocks noGrp="1"/>
          </p:cNvSpPr>
          <p:nvPr>
            <p:ph type="body" idx="2"/>
          </p:nvPr>
        </p:nvSpPr>
        <p:spPr>
          <a:xfrm>
            <a:off x="457200" y="609600"/>
            <a:ext cx="4114800" cy="4800600"/>
          </a:xfrm>
        </p:spPr>
        <p:txBody>
          <a:bodyPr>
            <a:normAutofit/>
          </a:bodyPr>
          <a:lstStyle/>
          <a:p>
            <a:r>
              <a:rPr lang="ru-RU" sz="3200" dirty="0" smtClean="0">
                <a:solidFill>
                  <a:srgbClr val="FF0000"/>
                </a:solidFill>
              </a:rPr>
              <a:t>НОВОЗЕЛАНДСКИЙ</a:t>
            </a:r>
          </a:p>
          <a:p>
            <a:r>
              <a:rPr lang="ru-RU" sz="3200" dirty="0" smtClean="0">
                <a:solidFill>
                  <a:srgbClr val="FF0000"/>
                </a:solidFill>
              </a:rPr>
              <a:t>ВАРИАНТ</a:t>
            </a:r>
          </a:p>
          <a:p>
            <a:r>
              <a:rPr lang="ru-RU" sz="3200" dirty="0" smtClean="0">
                <a:solidFill>
                  <a:srgbClr val="FF0000"/>
                </a:solidFill>
              </a:rPr>
              <a:t>АНГЛИЙСКОГО</a:t>
            </a:r>
          </a:p>
          <a:p>
            <a:r>
              <a:rPr lang="ru-RU" sz="3200" dirty="0" smtClean="0">
                <a:solidFill>
                  <a:srgbClr val="FF0000"/>
                </a:solidFill>
              </a:rPr>
              <a:t>ЯЗЫКА</a:t>
            </a:r>
            <a:endParaRPr lang="ru-RU" sz="32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620688"/>
            <a:ext cx="4343400" cy="4608512"/>
          </a:xfrm>
        </p:spPr>
      </p:pic>
    </p:spTree>
    <p:extLst>
      <p:ext uri="{BB962C8B-B14F-4D97-AF65-F5344CB8AC3E}">
        <p14:creationId xmlns:p14="http://schemas.microsoft.com/office/powerpoint/2010/main" val="34067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04664"/>
            <a:ext cx="3263280" cy="1116124"/>
          </a:xfrm>
          <a:prstGeom prst="rect">
            <a:avLst/>
          </a:prstGeom>
        </p:spPr>
      </p:pic>
      <p:graphicFrame>
        <p:nvGraphicFramePr>
          <p:cNvPr id="3" name="Схема 2"/>
          <p:cNvGraphicFramePr/>
          <p:nvPr>
            <p:extLst>
              <p:ext uri="{D42A27DB-BD31-4B8C-83A1-F6EECF244321}">
                <p14:modId xmlns:p14="http://schemas.microsoft.com/office/powerpoint/2010/main" val="3187089169"/>
              </p:ext>
            </p:extLst>
          </p:nvPr>
        </p:nvGraphicFramePr>
        <p:xfrm>
          <a:off x="827584" y="1268760"/>
          <a:ext cx="777686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827584" y="6021288"/>
            <a:ext cx="7776864" cy="60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Язык  МАОРИ</a:t>
            </a:r>
            <a:endParaRPr lang="ru-RU" sz="2400" dirty="0">
              <a:solidFill>
                <a:schemeClr val="tx1"/>
              </a:solidFill>
            </a:endParaRPr>
          </a:p>
        </p:txBody>
      </p:sp>
    </p:spTree>
    <p:extLst>
      <p:ext uri="{BB962C8B-B14F-4D97-AF65-F5344CB8AC3E}">
        <p14:creationId xmlns:p14="http://schemas.microsoft.com/office/powerpoint/2010/main" val="1442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20688"/>
            <a:ext cx="8686800" cy="841248"/>
          </a:xfrm>
        </p:spPr>
        <p:txBody>
          <a:bodyPr>
            <a:noAutofit/>
          </a:bodyPr>
          <a:lstStyle/>
          <a:p>
            <a:r>
              <a:rPr lang="ru-RU" sz="2800" dirty="0" smtClean="0">
                <a:solidFill>
                  <a:srgbClr val="0070C0"/>
                </a:solidFill>
              </a:rPr>
              <a:t>«Если вы не можете заснуть, поговорите с новозеландцем»</a:t>
            </a:r>
            <a:endParaRPr lang="ru-RU" sz="2800" dirty="0">
              <a:solidFill>
                <a:srgbClr val="0070C0"/>
              </a:solidFill>
            </a:endParaRPr>
          </a:p>
        </p:txBody>
      </p:sp>
      <p:sp>
        <p:nvSpPr>
          <p:cNvPr id="3" name="Объект 2"/>
          <p:cNvSpPr>
            <a:spLocks noGrp="1"/>
          </p:cNvSpPr>
          <p:nvPr>
            <p:ph sz="half" idx="1"/>
          </p:nvPr>
        </p:nvSpPr>
        <p:spPr/>
        <p:txBody>
          <a:bodyPr/>
          <a:lstStyle/>
          <a:p>
            <a:pPr marL="0" indent="0">
              <a:buNone/>
            </a:pPr>
            <a:r>
              <a:rPr lang="en-US" dirty="0" smtClean="0">
                <a:solidFill>
                  <a:srgbClr val="0070C0"/>
                </a:solidFill>
              </a:rPr>
              <a:t>six</a:t>
            </a:r>
            <a:r>
              <a:rPr lang="en-US" dirty="0" smtClean="0"/>
              <a:t> </a:t>
            </a:r>
            <a:r>
              <a:rPr lang="ru-RU" dirty="0" smtClean="0"/>
              <a:t>и</a:t>
            </a:r>
            <a:r>
              <a:rPr lang="en-US" dirty="0" smtClean="0"/>
              <a:t>  </a:t>
            </a:r>
            <a:r>
              <a:rPr lang="en-US" dirty="0" smtClean="0">
                <a:solidFill>
                  <a:srgbClr val="0070C0"/>
                </a:solidFill>
              </a:rPr>
              <a:t>sex</a:t>
            </a:r>
            <a:r>
              <a:rPr lang="ru-RU" dirty="0" smtClean="0"/>
              <a:t> - одинаково</a:t>
            </a:r>
            <a:endParaRPr lang="en-US" dirty="0" smtClean="0"/>
          </a:p>
          <a:p>
            <a:pPr marL="0" indent="0">
              <a:buNone/>
            </a:pPr>
            <a:endParaRPr lang="ru-RU" dirty="0" smtClean="0"/>
          </a:p>
          <a:p>
            <a:pPr marL="0" indent="0">
              <a:buNone/>
            </a:pPr>
            <a:r>
              <a:rPr lang="en-US" dirty="0" smtClean="0"/>
              <a:t>“fish and chips” – </a:t>
            </a:r>
          </a:p>
          <a:p>
            <a:pPr marL="0" indent="0">
              <a:buNone/>
            </a:pPr>
            <a:r>
              <a:rPr lang="en-US" dirty="0" smtClean="0"/>
              <a:t>“</a:t>
            </a:r>
            <a:r>
              <a:rPr lang="en-US" dirty="0" err="1" smtClean="0">
                <a:solidFill>
                  <a:srgbClr val="0070C0"/>
                </a:solidFill>
              </a:rPr>
              <a:t>fush</a:t>
            </a:r>
            <a:r>
              <a:rPr lang="en-US" dirty="0" smtClean="0">
                <a:solidFill>
                  <a:srgbClr val="0070C0"/>
                </a:solidFill>
              </a:rPr>
              <a:t> and </a:t>
            </a:r>
            <a:r>
              <a:rPr lang="en-US" dirty="0" err="1" smtClean="0">
                <a:solidFill>
                  <a:srgbClr val="0070C0"/>
                </a:solidFill>
              </a:rPr>
              <a:t>chups</a:t>
            </a:r>
            <a:r>
              <a:rPr lang="en-US" dirty="0" smtClean="0"/>
              <a:t>”</a:t>
            </a:r>
          </a:p>
          <a:p>
            <a:pPr marL="0" indent="0">
              <a:buNone/>
            </a:pPr>
            <a:endParaRPr lang="en-US" dirty="0" smtClean="0"/>
          </a:p>
          <a:p>
            <a:pPr marL="0" indent="0">
              <a:buNone/>
            </a:pPr>
            <a:r>
              <a:rPr lang="en-US" dirty="0" smtClean="0"/>
              <a:t>“reel”- “</a:t>
            </a:r>
            <a:r>
              <a:rPr lang="en-US" dirty="0" smtClean="0">
                <a:solidFill>
                  <a:srgbClr val="0070C0"/>
                </a:solidFill>
              </a:rPr>
              <a:t>real</a:t>
            </a:r>
            <a:r>
              <a:rPr lang="en-US" dirty="0" smtClean="0"/>
              <a:t>”</a:t>
            </a:r>
            <a:endParaRPr lang="ru-RU" dirty="0"/>
          </a:p>
        </p:txBody>
      </p:sp>
      <p:pic>
        <p:nvPicPr>
          <p:cNvPr id="5" name="Объект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7747"/>
          <a:stretch/>
        </p:blipFill>
        <p:spPr>
          <a:xfrm>
            <a:off x="3779912" y="1644080"/>
            <a:ext cx="4968552" cy="4680520"/>
          </a:xfrm>
        </p:spPr>
      </p:pic>
    </p:spTree>
    <p:extLst>
      <p:ext uri="{BB962C8B-B14F-4D97-AF65-F5344CB8AC3E}">
        <p14:creationId xmlns:p14="http://schemas.microsoft.com/office/powerpoint/2010/main" val="36631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609600"/>
            <a:ext cx="3538736" cy="4800600"/>
          </a:xfrm>
        </p:spPr>
        <p:txBody>
          <a:bodyPr>
            <a:normAutofit/>
          </a:bodyPr>
          <a:lstStyle/>
          <a:p>
            <a:r>
              <a:rPr lang="ru-RU" sz="3200" dirty="0" smtClean="0">
                <a:solidFill>
                  <a:srgbClr val="FF0000"/>
                </a:solidFill>
              </a:rPr>
              <a:t>НАМИБИЙСКИЙ </a:t>
            </a:r>
            <a:br>
              <a:rPr lang="ru-RU" sz="3200" dirty="0" smtClean="0">
                <a:solidFill>
                  <a:srgbClr val="FF0000"/>
                </a:solidFill>
              </a:rPr>
            </a:br>
            <a:r>
              <a:rPr lang="ru-RU" sz="3200" dirty="0" smtClean="0">
                <a:solidFill>
                  <a:srgbClr val="FF0000"/>
                </a:solidFill>
              </a:rPr>
              <a:t>ВАРИАНТ</a:t>
            </a:r>
            <a:br>
              <a:rPr lang="ru-RU" sz="3200" dirty="0" smtClean="0">
                <a:solidFill>
                  <a:srgbClr val="FF0000"/>
                </a:solidFill>
              </a:rPr>
            </a:br>
            <a:r>
              <a:rPr lang="ru-RU" sz="3200" dirty="0" smtClean="0">
                <a:solidFill>
                  <a:srgbClr val="FF0000"/>
                </a:solidFill>
              </a:rPr>
              <a:t>АНГЛИЙСКОГО</a:t>
            </a:r>
            <a:br>
              <a:rPr lang="ru-RU" sz="3200" dirty="0" smtClean="0">
                <a:solidFill>
                  <a:srgbClr val="FF0000"/>
                </a:solidFill>
              </a:rPr>
            </a:br>
            <a:r>
              <a:rPr lang="ru-RU" sz="3200" dirty="0" smtClean="0">
                <a:solidFill>
                  <a:srgbClr val="FF0000"/>
                </a:solidFill>
              </a:rPr>
              <a:t>ЯЗЫКА</a:t>
            </a:r>
            <a:endParaRPr lang="ru-RU" sz="32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95935" y="620688"/>
            <a:ext cx="4850249" cy="4752528"/>
          </a:xfrm>
        </p:spPr>
      </p:pic>
    </p:spTree>
    <p:extLst>
      <p:ext uri="{BB962C8B-B14F-4D97-AF65-F5344CB8AC3E}">
        <p14:creationId xmlns:p14="http://schemas.microsoft.com/office/powerpoint/2010/main" val="137351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41248"/>
          </a:xfrm>
        </p:spPr>
        <p:txBody>
          <a:bodyPr/>
          <a:lstStyle/>
          <a:p>
            <a:endParaRPr lang="ru-RU" dirty="0"/>
          </a:p>
        </p:txBody>
      </p:sp>
      <p:sp>
        <p:nvSpPr>
          <p:cNvPr id="3" name="Объект 2"/>
          <p:cNvSpPr>
            <a:spLocks noGrp="1"/>
          </p:cNvSpPr>
          <p:nvPr>
            <p:ph sz="half" idx="1"/>
          </p:nvPr>
        </p:nvSpPr>
        <p:spPr>
          <a:xfrm>
            <a:off x="304800" y="476672"/>
            <a:ext cx="4191000" cy="5847928"/>
          </a:xfrm>
        </p:spPr>
        <p:txBody>
          <a:bodyPr>
            <a:normAutofit lnSpcReduction="10000"/>
          </a:bodyPr>
          <a:lstStyle/>
          <a:p>
            <a:pPr marL="0" indent="0">
              <a:buNone/>
            </a:pPr>
            <a:r>
              <a:rPr lang="en-US" dirty="0">
                <a:solidFill>
                  <a:srgbClr val="0070C0"/>
                </a:solidFill>
              </a:rPr>
              <a:t>r</a:t>
            </a:r>
            <a:r>
              <a:rPr lang="en-US" dirty="0" smtClean="0">
                <a:solidFill>
                  <a:srgbClr val="0070C0"/>
                </a:solidFill>
              </a:rPr>
              <a:t>ed</a:t>
            </a:r>
          </a:p>
          <a:p>
            <a:pPr marL="0" indent="0">
              <a:buNone/>
            </a:pPr>
            <a:r>
              <a:rPr lang="en-US" dirty="0" err="1" smtClean="0">
                <a:solidFill>
                  <a:srgbClr val="0070C0"/>
                </a:solidFill>
              </a:rPr>
              <a:t>Em</a:t>
            </a:r>
            <a:r>
              <a:rPr lang="en-US" dirty="0" smtClean="0">
                <a:solidFill>
                  <a:srgbClr val="0070C0"/>
                </a:solidFill>
              </a:rPr>
              <a:t> </a:t>
            </a:r>
            <a:r>
              <a:rPr lang="en-US" dirty="0" err="1" smtClean="0">
                <a:solidFill>
                  <a:srgbClr val="0070C0"/>
                </a:solidFill>
              </a:rPr>
              <a:t>kom</a:t>
            </a:r>
            <a:r>
              <a:rPr lang="en-US" dirty="0" smtClean="0">
                <a:solidFill>
                  <a:srgbClr val="0070C0"/>
                </a:solidFill>
              </a:rPr>
              <a:t> </a:t>
            </a:r>
            <a:r>
              <a:rPr lang="en-US" dirty="0" err="1" smtClean="0">
                <a:solidFill>
                  <a:srgbClr val="0070C0"/>
                </a:solidFill>
              </a:rPr>
              <a:t>nou</a:t>
            </a:r>
            <a:r>
              <a:rPr lang="en-US" dirty="0" smtClean="0">
                <a:solidFill>
                  <a:srgbClr val="0070C0"/>
                </a:solidFill>
              </a:rPr>
              <a:t>.</a:t>
            </a:r>
          </a:p>
          <a:p>
            <a:pPr marL="0" indent="0">
              <a:buNone/>
            </a:pPr>
            <a:r>
              <a:rPr lang="en-US" dirty="0" smtClean="0">
                <a:solidFill>
                  <a:srgbClr val="0070C0"/>
                </a:solidFill>
              </a:rPr>
              <a:t>baas</a:t>
            </a:r>
          </a:p>
          <a:p>
            <a:pPr marL="0" indent="0">
              <a:buNone/>
            </a:pPr>
            <a:r>
              <a:rPr lang="en-US" dirty="0" err="1">
                <a:solidFill>
                  <a:srgbClr val="0070C0"/>
                </a:solidFill>
              </a:rPr>
              <a:t>o</a:t>
            </a:r>
            <a:r>
              <a:rPr lang="en-US" dirty="0" err="1" smtClean="0">
                <a:solidFill>
                  <a:srgbClr val="0070C0"/>
                </a:solidFill>
              </a:rPr>
              <a:t>om</a:t>
            </a:r>
            <a:endParaRPr lang="en-US" dirty="0" smtClean="0">
              <a:solidFill>
                <a:srgbClr val="0070C0"/>
              </a:solidFill>
            </a:endParaRPr>
          </a:p>
          <a:p>
            <a:pPr marL="0" indent="0">
              <a:buNone/>
            </a:pPr>
            <a:r>
              <a:rPr lang="en-US" dirty="0">
                <a:solidFill>
                  <a:srgbClr val="0070C0"/>
                </a:solidFill>
              </a:rPr>
              <a:t>r</a:t>
            </a:r>
            <a:r>
              <a:rPr lang="en-US" dirty="0" smtClean="0">
                <a:solidFill>
                  <a:srgbClr val="0070C0"/>
                </a:solidFill>
              </a:rPr>
              <a:t>obot</a:t>
            </a:r>
          </a:p>
          <a:p>
            <a:pPr marL="0" indent="0">
              <a:buNone/>
            </a:pPr>
            <a:r>
              <a:rPr lang="en-US" dirty="0" err="1">
                <a:solidFill>
                  <a:srgbClr val="0070C0"/>
                </a:solidFill>
              </a:rPr>
              <a:t>t</a:t>
            </a:r>
            <a:r>
              <a:rPr lang="en-US" dirty="0" err="1" smtClean="0">
                <a:solidFill>
                  <a:srgbClr val="0070C0"/>
                </a:solidFill>
              </a:rPr>
              <a:t>ekkies</a:t>
            </a:r>
            <a:endParaRPr lang="en-US" dirty="0" smtClean="0">
              <a:solidFill>
                <a:srgbClr val="0070C0"/>
              </a:solidFill>
            </a:endParaRPr>
          </a:p>
          <a:p>
            <a:pPr marL="0" indent="0">
              <a:buNone/>
            </a:pPr>
            <a:r>
              <a:rPr lang="en-US" dirty="0" err="1" smtClean="0">
                <a:solidFill>
                  <a:srgbClr val="0070C0"/>
                </a:solidFill>
              </a:rPr>
              <a:t>Whashup</a:t>
            </a:r>
            <a:r>
              <a:rPr lang="en-US" dirty="0" smtClean="0">
                <a:solidFill>
                  <a:srgbClr val="0070C0"/>
                </a:solidFill>
              </a:rPr>
              <a:t>?</a:t>
            </a:r>
          </a:p>
          <a:p>
            <a:pPr marL="0" indent="0">
              <a:buNone/>
            </a:pPr>
            <a:r>
              <a:rPr lang="en-US" dirty="0" smtClean="0">
                <a:solidFill>
                  <a:srgbClr val="0070C0"/>
                </a:solidFill>
              </a:rPr>
              <a:t>Is it?</a:t>
            </a:r>
          </a:p>
          <a:p>
            <a:pPr marL="0" indent="0">
              <a:buNone/>
            </a:pPr>
            <a:r>
              <a:rPr lang="en-US" dirty="0" smtClean="0">
                <a:solidFill>
                  <a:srgbClr val="0070C0"/>
                </a:solidFill>
              </a:rPr>
              <a:t>I’m coming now </a:t>
            </a:r>
            <a:r>
              <a:rPr lang="en-US" dirty="0" err="1" smtClean="0">
                <a:solidFill>
                  <a:srgbClr val="0070C0"/>
                </a:solidFill>
              </a:rPr>
              <a:t>now</a:t>
            </a:r>
            <a:r>
              <a:rPr lang="en-US" dirty="0" smtClean="0">
                <a:solidFill>
                  <a:srgbClr val="0070C0"/>
                </a:solidFill>
              </a:rPr>
              <a:t>.</a:t>
            </a:r>
          </a:p>
          <a:p>
            <a:pPr marL="0" indent="0">
              <a:buNone/>
            </a:pPr>
            <a:r>
              <a:rPr lang="en-US" dirty="0" smtClean="0">
                <a:solidFill>
                  <a:srgbClr val="0070C0"/>
                </a:solidFill>
              </a:rPr>
              <a:t>…and what </a:t>
            </a:r>
            <a:r>
              <a:rPr lang="en-US" dirty="0" err="1" smtClean="0">
                <a:solidFill>
                  <a:srgbClr val="0070C0"/>
                </a:solidFill>
              </a:rPr>
              <a:t>what</a:t>
            </a:r>
            <a:r>
              <a:rPr lang="en-US" dirty="0" smtClean="0">
                <a:solidFill>
                  <a:srgbClr val="0070C0"/>
                </a:solidFill>
              </a:rPr>
              <a:t>.</a:t>
            </a:r>
          </a:p>
          <a:p>
            <a:pPr marL="0" indent="0">
              <a:buNone/>
            </a:pPr>
            <a:r>
              <a:rPr lang="en-US" dirty="0" smtClean="0">
                <a:solidFill>
                  <a:srgbClr val="0070C0"/>
                </a:solidFill>
              </a:rPr>
              <a:t>How is the morning?</a:t>
            </a:r>
          </a:p>
          <a:p>
            <a:pPr marL="0" indent="0">
              <a:buNone/>
            </a:pPr>
            <a:r>
              <a:rPr lang="en-US" dirty="0" smtClean="0">
                <a:solidFill>
                  <a:srgbClr val="0070C0"/>
                </a:solidFill>
              </a:rPr>
              <a:t>He is having…</a:t>
            </a:r>
            <a:endParaRPr lang="ru-RU" dirty="0">
              <a:solidFill>
                <a:srgbClr val="0070C0"/>
              </a:solidFill>
            </a:endParaRPr>
          </a:p>
        </p:txBody>
      </p:sp>
      <p:sp>
        <p:nvSpPr>
          <p:cNvPr id="4" name="Объект 3"/>
          <p:cNvSpPr>
            <a:spLocks noGrp="1"/>
          </p:cNvSpPr>
          <p:nvPr>
            <p:ph sz="half" idx="2"/>
          </p:nvPr>
        </p:nvSpPr>
        <p:spPr>
          <a:xfrm>
            <a:off x="4355976" y="476672"/>
            <a:ext cx="4635624" cy="5847928"/>
          </a:xfrm>
        </p:spPr>
        <p:txBody>
          <a:bodyPr>
            <a:normAutofit lnSpcReduction="10000"/>
          </a:bodyPr>
          <a:lstStyle/>
          <a:p>
            <a:pPr marL="0" indent="0">
              <a:buNone/>
            </a:pPr>
            <a:r>
              <a:rPr lang="en-US" dirty="0">
                <a:solidFill>
                  <a:schemeClr val="tx1"/>
                </a:solidFill>
              </a:rPr>
              <a:t>l</a:t>
            </a:r>
            <a:r>
              <a:rPr lang="en-US" dirty="0" smtClean="0">
                <a:solidFill>
                  <a:schemeClr val="tx1"/>
                </a:solidFill>
              </a:rPr>
              <a:t>ed</a:t>
            </a:r>
          </a:p>
          <a:p>
            <a:pPr marL="0" indent="0">
              <a:buNone/>
            </a:pPr>
            <a:r>
              <a:rPr lang="en-US" dirty="0" smtClean="0">
                <a:solidFill>
                  <a:schemeClr val="tx1"/>
                </a:solidFill>
              </a:rPr>
              <a:t> </a:t>
            </a:r>
            <a:r>
              <a:rPr lang="en-US" dirty="0">
                <a:solidFill>
                  <a:schemeClr val="tx1"/>
                </a:solidFill>
              </a:rPr>
              <a:t>I’m coming now.</a:t>
            </a:r>
          </a:p>
          <a:p>
            <a:pPr marL="0" indent="0">
              <a:buNone/>
            </a:pPr>
            <a:r>
              <a:rPr lang="en-US" dirty="0" smtClean="0">
                <a:solidFill>
                  <a:schemeClr val="tx1"/>
                </a:solidFill>
              </a:rPr>
              <a:t>boss</a:t>
            </a:r>
          </a:p>
          <a:p>
            <a:pPr marL="0" indent="0">
              <a:buNone/>
            </a:pPr>
            <a:r>
              <a:rPr lang="en-US" dirty="0">
                <a:solidFill>
                  <a:schemeClr val="tx1"/>
                </a:solidFill>
              </a:rPr>
              <a:t>u</a:t>
            </a:r>
            <a:r>
              <a:rPr lang="en-US" dirty="0" smtClean="0">
                <a:solidFill>
                  <a:schemeClr val="tx1"/>
                </a:solidFill>
              </a:rPr>
              <a:t>ncle</a:t>
            </a:r>
          </a:p>
          <a:p>
            <a:pPr marL="0" indent="0">
              <a:buNone/>
            </a:pPr>
            <a:r>
              <a:rPr lang="en-US" dirty="0">
                <a:solidFill>
                  <a:schemeClr val="tx1"/>
                </a:solidFill>
              </a:rPr>
              <a:t>t</a:t>
            </a:r>
            <a:r>
              <a:rPr lang="en-US" dirty="0" smtClean="0">
                <a:solidFill>
                  <a:schemeClr val="tx1"/>
                </a:solidFill>
              </a:rPr>
              <a:t>raffic lights</a:t>
            </a:r>
          </a:p>
          <a:p>
            <a:pPr marL="0" indent="0">
              <a:buNone/>
            </a:pPr>
            <a:r>
              <a:rPr lang="en-US" dirty="0" smtClean="0">
                <a:solidFill>
                  <a:schemeClr val="tx1"/>
                </a:solidFill>
              </a:rPr>
              <a:t>sneakers</a:t>
            </a:r>
          </a:p>
          <a:p>
            <a:pPr marL="0" indent="0">
              <a:buNone/>
            </a:pPr>
            <a:r>
              <a:rPr lang="en-US" dirty="0" smtClean="0">
                <a:solidFill>
                  <a:schemeClr val="tx1"/>
                </a:solidFill>
              </a:rPr>
              <a:t>What’s up?</a:t>
            </a:r>
          </a:p>
          <a:p>
            <a:pPr marL="0" indent="0">
              <a:buNone/>
            </a:pPr>
            <a:r>
              <a:rPr lang="en-US" dirty="0" smtClean="0">
                <a:solidFill>
                  <a:schemeClr val="tx1"/>
                </a:solidFill>
              </a:rPr>
              <a:t>Really?</a:t>
            </a:r>
          </a:p>
          <a:p>
            <a:pPr marL="0" indent="0">
              <a:buNone/>
            </a:pPr>
            <a:r>
              <a:rPr lang="en-US" dirty="0" smtClean="0">
                <a:solidFill>
                  <a:schemeClr val="tx1"/>
                </a:solidFill>
              </a:rPr>
              <a:t>I’m coming right now.</a:t>
            </a:r>
          </a:p>
          <a:p>
            <a:pPr marL="0" indent="0">
              <a:buNone/>
            </a:pPr>
            <a:r>
              <a:rPr lang="en-US" dirty="0" smtClean="0">
                <a:solidFill>
                  <a:schemeClr val="tx1"/>
                </a:solidFill>
              </a:rPr>
              <a:t>…et cetera.</a:t>
            </a:r>
          </a:p>
          <a:p>
            <a:pPr marL="0" indent="0">
              <a:buNone/>
            </a:pPr>
            <a:r>
              <a:rPr lang="en-US" dirty="0" smtClean="0">
                <a:solidFill>
                  <a:schemeClr val="tx1"/>
                </a:solidFill>
              </a:rPr>
              <a:t>How are you?</a:t>
            </a:r>
          </a:p>
          <a:p>
            <a:pPr marL="0" indent="0">
              <a:buNone/>
            </a:pPr>
            <a:r>
              <a:rPr lang="en-US" dirty="0" smtClean="0">
                <a:solidFill>
                  <a:schemeClr val="tx1"/>
                </a:solidFill>
              </a:rPr>
              <a:t>He has…</a:t>
            </a:r>
          </a:p>
          <a:p>
            <a:pPr marL="0" indent="0">
              <a:buNone/>
            </a:pPr>
            <a:endParaRPr lang="ru-RU" dirty="0"/>
          </a:p>
        </p:txBody>
      </p:sp>
    </p:spTree>
    <p:extLst>
      <p:ext uri="{BB962C8B-B14F-4D97-AF65-F5344CB8AC3E}">
        <p14:creationId xmlns:p14="http://schemas.microsoft.com/office/powerpoint/2010/main" val="3113817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609600"/>
            <a:ext cx="3970784" cy="4800600"/>
          </a:xfrm>
        </p:spPr>
        <p:txBody>
          <a:bodyPr>
            <a:normAutofit/>
          </a:bodyPr>
          <a:lstStyle/>
          <a:p>
            <a:r>
              <a:rPr lang="ru-RU" sz="3200" dirty="0" smtClean="0">
                <a:solidFill>
                  <a:srgbClr val="FF0000"/>
                </a:solidFill>
              </a:rPr>
              <a:t>ПАКИСТАНСКИЙ</a:t>
            </a:r>
            <a:br>
              <a:rPr lang="ru-RU" sz="3200" dirty="0" smtClean="0">
                <a:solidFill>
                  <a:srgbClr val="FF0000"/>
                </a:solidFill>
              </a:rPr>
            </a:br>
            <a:r>
              <a:rPr lang="ru-RU" sz="3200" dirty="0" smtClean="0">
                <a:solidFill>
                  <a:srgbClr val="FF0000"/>
                </a:solidFill>
              </a:rPr>
              <a:t>ВАРИАНТ</a:t>
            </a:r>
            <a:br>
              <a:rPr lang="ru-RU" sz="3200" dirty="0" smtClean="0">
                <a:solidFill>
                  <a:srgbClr val="FF0000"/>
                </a:solidFill>
              </a:rPr>
            </a:br>
            <a:r>
              <a:rPr lang="ru-RU" sz="3200" dirty="0" smtClean="0">
                <a:solidFill>
                  <a:srgbClr val="FF0000"/>
                </a:solidFill>
              </a:rPr>
              <a:t>АНГЛИЙСКОГО</a:t>
            </a:r>
            <a:br>
              <a:rPr lang="ru-RU" sz="3200" dirty="0" smtClean="0">
                <a:solidFill>
                  <a:srgbClr val="FF0000"/>
                </a:solidFill>
              </a:rPr>
            </a:br>
            <a:r>
              <a:rPr lang="ru-RU" sz="3200" dirty="0" smtClean="0">
                <a:solidFill>
                  <a:srgbClr val="FF0000"/>
                </a:solidFill>
              </a:rPr>
              <a:t>ЯЗЫКА</a:t>
            </a:r>
            <a:endParaRPr lang="ru-RU" sz="3200" dirty="0">
              <a:solidFill>
                <a:srgbClr val="FF0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55976" y="1052736"/>
            <a:ext cx="4559424" cy="4392488"/>
          </a:xfrm>
        </p:spPr>
      </p:pic>
    </p:spTree>
    <p:extLst>
      <p:ext uri="{BB962C8B-B14F-4D97-AF65-F5344CB8AC3E}">
        <p14:creationId xmlns:p14="http://schemas.microsoft.com/office/powerpoint/2010/main" val="11092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841248"/>
          </a:xfrm>
        </p:spPr>
        <p:txBody>
          <a:bodyPr>
            <a:normAutofit/>
          </a:bodyPr>
          <a:lstStyle/>
          <a:p>
            <a:r>
              <a:rPr lang="ru-RU" sz="2400" dirty="0" smtClean="0">
                <a:solidFill>
                  <a:srgbClr val="FF0000"/>
                </a:solidFill>
                <a:latin typeface="Times New Roman" pitchFamily="18" charset="0"/>
                <a:cs typeface="Times New Roman" pitchFamily="18" charset="0"/>
              </a:rPr>
              <a:t>Современный английский язык- </a:t>
            </a:r>
            <a:r>
              <a:rPr lang="ru-RU" sz="1800" dirty="0" smtClean="0">
                <a:solidFill>
                  <a:srgbClr val="FF0000"/>
                </a:solidFill>
                <a:latin typeface="Times New Roman" pitchFamily="18" charset="0"/>
                <a:cs typeface="Times New Roman" pitchFamily="18" charset="0"/>
              </a:rPr>
              <a:t>один из германских языков  (западногерманская   группа)</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sz="half" idx="1"/>
          </p:nvPr>
        </p:nvSpPr>
        <p:spPr/>
        <p:txBody>
          <a:bodyPr/>
          <a:lstStyle/>
          <a:p>
            <a:pPr>
              <a:buFont typeface="Arial" charset="0"/>
              <a:buChar char="•"/>
            </a:pPr>
            <a:r>
              <a:rPr lang="ru-RU" dirty="0" smtClean="0"/>
              <a:t>Английский язык </a:t>
            </a:r>
            <a:r>
              <a:rPr lang="ru-RU" dirty="0"/>
              <a:t>я</a:t>
            </a:r>
            <a:r>
              <a:rPr lang="ru-RU" dirty="0" smtClean="0"/>
              <a:t>вляется </a:t>
            </a:r>
            <a:r>
              <a:rPr lang="ru-RU" dirty="0" smtClean="0">
                <a:solidFill>
                  <a:srgbClr val="FF0000"/>
                </a:solidFill>
              </a:rPr>
              <a:t>родным</a:t>
            </a:r>
            <a:r>
              <a:rPr lang="ru-RU" dirty="0" smtClean="0"/>
              <a:t> для </a:t>
            </a:r>
            <a:r>
              <a:rPr lang="ru-RU" dirty="0" smtClean="0">
                <a:solidFill>
                  <a:schemeClr val="tx1"/>
                </a:solidFill>
              </a:rPr>
              <a:t>410 млн</a:t>
            </a:r>
            <a:r>
              <a:rPr lang="ru-RU" dirty="0" smtClean="0"/>
              <a:t>. человек</a:t>
            </a:r>
          </a:p>
          <a:p>
            <a:pPr>
              <a:buFont typeface="Arial" charset="0"/>
              <a:buChar char="•"/>
            </a:pPr>
            <a:r>
              <a:rPr lang="ru-RU" dirty="0" smtClean="0"/>
              <a:t>Английским языком </a:t>
            </a:r>
            <a:r>
              <a:rPr lang="ru-RU" dirty="0" smtClean="0">
                <a:solidFill>
                  <a:srgbClr val="FF0000"/>
                </a:solidFill>
              </a:rPr>
              <a:t>владеет</a:t>
            </a:r>
            <a:r>
              <a:rPr lang="ru-RU" dirty="0" smtClean="0"/>
              <a:t> не менее </a:t>
            </a:r>
            <a:r>
              <a:rPr lang="ru-RU" dirty="0" smtClean="0">
                <a:solidFill>
                  <a:schemeClr val="tx1"/>
                </a:solidFill>
              </a:rPr>
              <a:t>1</a:t>
            </a:r>
            <a:r>
              <a:rPr lang="ru-RU" dirty="0" smtClean="0"/>
              <a:t> </a:t>
            </a:r>
            <a:r>
              <a:rPr lang="ru-RU" dirty="0" smtClean="0">
                <a:solidFill>
                  <a:schemeClr val="tx1"/>
                </a:solidFill>
              </a:rPr>
              <a:t>млрд</a:t>
            </a:r>
            <a:r>
              <a:rPr lang="ru-RU" dirty="0" smtClean="0"/>
              <a:t> людей</a:t>
            </a:r>
          </a:p>
          <a:p>
            <a:pPr>
              <a:buFont typeface="Arial" charset="0"/>
              <a:buChar char="•"/>
            </a:pPr>
            <a:r>
              <a:rPr lang="ru-RU" dirty="0" smtClean="0"/>
              <a:t>Английский язык один из </a:t>
            </a:r>
            <a:r>
              <a:rPr lang="ru-RU" dirty="0" smtClean="0">
                <a:solidFill>
                  <a:schemeClr val="tx1"/>
                </a:solidFill>
              </a:rPr>
              <a:t>официальных и </a:t>
            </a:r>
            <a:r>
              <a:rPr lang="ru-RU" dirty="0" smtClean="0"/>
              <a:t>рабочих языков </a:t>
            </a:r>
            <a:r>
              <a:rPr lang="ru-RU" dirty="0" smtClean="0">
                <a:solidFill>
                  <a:srgbClr val="FF0000"/>
                </a:solidFill>
              </a:rPr>
              <a:t>ООН</a:t>
            </a:r>
            <a:endParaRPr lang="ru-RU" dirty="0">
              <a:solidFill>
                <a:srgbClr val="FF0000"/>
              </a:solidFill>
            </a:endParaRPr>
          </a:p>
        </p:txBody>
      </p:sp>
      <p:sp>
        <p:nvSpPr>
          <p:cNvPr id="4" name="Объект 3"/>
          <p:cNvSpPr>
            <a:spLocks noGrp="1"/>
          </p:cNvSpPr>
          <p:nvPr>
            <p:ph sz="half" idx="2"/>
          </p:nvPr>
        </p:nvSpPr>
        <p:spPr/>
        <p:txBody>
          <a:bodyPr/>
          <a:lstStyle/>
          <a:p>
            <a:pPr>
              <a:buFont typeface="Arial" charset="0"/>
              <a:buChar char="•"/>
            </a:pPr>
            <a:r>
              <a:rPr lang="ru-RU" dirty="0" smtClean="0">
                <a:solidFill>
                  <a:srgbClr val="FF0000"/>
                </a:solidFill>
              </a:rPr>
              <a:t>Государственный язык</a:t>
            </a:r>
            <a:r>
              <a:rPr lang="ru-RU" dirty="0" smtClean="0"/>
              <a:t>:</a:t>
            </a:r>
          </a:p>
          <a:p>
            <a:pPr marL="0" indent="0">
              <a:buNone/>
            </a:pPr>
            <a:r>
              <a:rPr lang="ru-RU" sz="2400" dirty="0" smtClean="0"/>
              <a:t>       Великобритании</a:t>
            </a:r>
          </a:p>
          <a:p>
            <a:pPr marL="0" indent="0">
              <a:buNone/>
            </a:pPr>
            <a:r>
              <a:rPr lang="ru-RU" sz="2400" dirty="0"/>
              <a:t> </a:t>
            </a:r>
            <a:r>
              <a:rPr lang="ru-RU" sz="2400" dirty="0" smtClean="0"/>
              <a:t>      США</a:t>
            </a:r>
          </a:p>
          <a:p>
            <a:pPr marL="0" indent="0">
              <a:buNone/>
            </a:pPr>
            <a:r>
              <a:rPr lang="ru-RU" sz="2400" dirty="0"/>
              <a:t> </a:t>
            </a:r>
            <a:r>
              <a:rPr lang="ru-RU" sz="2400" dirty="0" smtClean="0"/>
              <a:t>      Австралии</a:t>
            </a:r>
            <a:br>
              <a:rPr lang="ru-RU" sz="2400" dirty="0" smtClean="0"/>
            </a:br>
            <a:r>
              <a:rPr lang="ru-RU" sz="2400" dirty="0" smtClean="0"/>
              <a:t>       Новой Зеландии</a:t>
            </a:r>
            <a:br>
              <a:rPr lang="ru-RU" sz="2400" dirty="0" smtClean="0"/>
            </a:br>
            <a:r>
              <a:rPr lang="ru-RU" sz="2400" dirty="0" smtClean="0"/>
              <a:t>       Канады</a:t>
            </a:r>
            <a:br>
              <a:rPr lang="ru-RU" sz="2400" dirty="0" smtClean="0"/>
            </a:br>
            <a:r>
              <a:rPr lang="ru-RU" sz="2400" dirty="0" smtClean="0"/>
              <a:t>       Ирландии</a:t>
            </a:r>
          </a:p>
          <a:p>
            <a:pPr marL="0" indent="0">
              <a:buNone/>
            </a:pPr>
            <a:r>
              <a:rPr lang="ru-RU" sz="2400" dirty="0"/>
              <a:t> </a:t>
            </a:r>
            <a:r>
              <a:rPr lang="ru-RU" sz="2400" dirty="0" smtClean="0"/>
              <a:t>      Мальты</a:t>
            </a:r>
            <a:br>
              <a:rPr lang="ru-RU" sz="2400" dirty="0" smtClean="0"/>
            </a:br>
            <a:r>
              <a:rPr lang="ru-RU" sz="2400" dirty="0" smtClean="0"/>
              <a:t>       15 государств Африки</a:t>
            </a:r>
            <a:endParaRPr lang="ru-RU" sz="2400" dirty="0"/>
          </a:p>
        </p:txBody>
      </p:sp>
    </p:spTree>
    <p:extLst>
      <p:ext uri="{BB962C8B-B14F-4D97-AF65-F5344CB8AC3E}">
        <p14:creationId xmlns:p14="http://schemas.microsoft.com/office/powerpoint/2010/main" val="3467476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Объект 4"/>
          <p:cNvSpPr>
            <a:spLocks noGrp="1"/>
          </p:cNvSpPr>
          <p:nvPr>
            <p:ph sz="quarter" idx="2"/>
          </p:nvPr>
        </p:nvSpPr>
        <p:spPr/>
        <p:txBody>
          <a:bodyPr/>
          <a:lstStyle/>
          <a:p>
            <a:pPr marL="0" indent="0">
              <a:buNone/>
            </a:pPr>
            <a:r>
              <a:rPr lang="ru-RU" dirty="0" smtClean="0">
                <a:solidFill>
                  <a:schemeClr val="tx1"/>
                </a:solidFill>
              </a:rPr>
              <a:t>Англизированный.</a:t>
            </a:r>
          </a:p>
          <a:p>
            <a:pPr marL="0" indent="0">
              <a:buNone/>
            </a:pPr>
            <a:r>
              <a:rPr lang="ru-RU" dirty="0" err="1" smtClean="0">
                <a:solidFill>
                  <a:schemeClr val="tx1"/>
                </a:solidFill>
              </a:rPr>
              <a:t>Акролектический</a:t>
            </a:r>
            <a:r>
              <a:rPr lang="ru-RU" dirty="0" smtClean="0">
                <a:solidFill>
                  <a:schemeClr val="tx1"/>
                </a:solidFill>
              </a:rPr>
              <a:t>.</a:t>
            </a:r>
          </a:p>
          <a:p>
            <a:pPr marL="0" indent="0">
              <a:buNone/>
            </a:pPr>
            <a:r>
              <a:rPr lang="ru-RU" dirty="0" err="1" smtClean="0">
                <a:solidFill>
                  <a:schemeClr val="tx1"/>
                </a:solidFill>
              </a:rPr>
              <a:t>Мезолектический</a:t>
            </a:r>
            <a:r>
              <a:rPr lang="ru-RU" dirty="0" smtClean="0">
                <a:solidFill>
                  <a:schemeClr val="tx1"/>
                </a:solidFill>
              </a:rPr>
              <a:t>.</a:t>
            </a:r>
          </a:p>
          <a:p>
            <a:pPr marL="0" indent="0">
              <a:buNone/>
            </a:pPr>
            <a:r>
              <a:rPr lang="ru-RU" dirty="0" err="1" smtClean="0">
                <a:solidFill>
                  <a:schemeClr val="tx1"/>
                </a:solidFill>
              </a:rPr>
              <a:t>Базилектический</a:t>
            </a:r>
            <a:r>
              <a:rPr lang="ru-RU" dirty="0" smtClean="0">
                <a:solidFill>
                  <a:schemeClr val="tx1"/>
                </a:solidFill>
              </a:rPr>
              <a:t>.</a:t>
            </a:r>
            <a:endParaRPr lang="ru-RU" dirty="0">
              <a:solidFill>
                <a:schemeClr val="tx1"/>
              </a:solidFill>
            </a:endParaRPr>
          </a:p>
        </p:txBody>
      </p:sp>
      <p:sp>
        <p:nvSpPr>
          <p:cNvPr id="6" name="Объект 5"/>
          <p:cNvSpPr>
            <a:spLocks noGrp="1"/>
          </p:cNvSpPr>
          <p:nvPr>
            <p:ph sz="quarter" idx="4"/>
          </p:nvPr>
        </p:nvSpPr>
        <p:spPr/>
        <p:txBody>
          <a:bodyPr/>
          <a:lstStyle/>
          <a:p>
            <a:pPr marL="0" indent="0">
              <a:buNone/>
            </a:pPr>
            <a:r>
              <a:rPr lang="en-US" dirty="0" smtClean="0">
                <a:solidFill>
                  <a:schemeClr val="tx1"/>
                </a:solidFill>
              </a:rPr>
              <a:t>This is John.- This John is.</a:t>
            </a:r>
          </a:p>
          <a:p>
            <a:pPr marL="0" indent="0">
              <a:buNone/>
            </a:pPr>
            <a:r>
              <a:rPr lang="en-US" dirty="0" smtClean="0">
                <a:solidFill>
                  <a:schemeClr val="tx1"/>
                </a:solidFill>
              </a:rPr>
              <a:t>shopper- </a:t>
            </a:r>
            <a:r>
              <a:rPr lang="ru-RU" dirty="0" smtClean="0">
                <a:solidFill>
                  <a:schemeClr val="tx1"/>
                </a:solidFill>
              </a:rPr>
              <a:t>сумка с которой ходят в магазин.</a:t>
            </a:r>
          </a:p>
          <a:p>
            <a:pPr marL="0" indent="0">
              <a:buNone/>
            </a:pPr>
            <a:r>
              <a:rPr lang="en-US" dirty="0">
                <a:solidFill>
                  <a:schemeClr val="tx1"/>
                </a:solidFill>
              </a:rPr>
              <a:t>o</a:t>
            </a:r>
            <a:r>
              <a:rPr lang="en-US" dirty="0" smtClean="0">
                <a:solidFill>
                  <a:schemeClr val="tx1"/>
                </a:solidFill>
              </a:rPr>
              <a:t>ut of station-</a:t>
            </a:r>
            <a:r>
              <a:rPr lang="ru-RU" dirty="0" smtClean="0">
                <a:solidFill>
                  <a:schemeClr val="tx1"/>
                </a:solidFill>
              </a:rPr>
              <a:t> вне города.</a:t>
            </a:r>
          </a:p>
          <a:p>
            <a:pPr marL="0" indent="0">
              <a:buNone/>
            </a:pPr>
            <a:r>
              <a:rPr lang="en-US" dirty="0" smtClean="0">
                <a:solidFill>
                  <a:schemeClr val="tx1"/>
                </a:solidFill>
              </a:rPr>
              <a:t>Miss- </a:t>
            </a:r>
            <a:r>
              <a:rPr lang="ru-RU" dirty="0" smtClean="0">
                <a:solidFill>
                  <a:schemeClr val="tx1"/>
                </a:solidFill>
              </a:rPr>
              <a:t>ученики к учителю.</a:t>
            </a:r>
          </a:p>
          <a:p>
            <a:pPr marL="0" indent="0">
              <a:buNone/>
            </a:pPr>
            <a:r>
              <a:rPr lang="en-US" dirty="0" smtClean="0">
                <a:solidFill>
                  <a:schemeClr val="tx1"/>
                </a:solidFill>
              </a:rPr>
              <a:t>Madam- </a:t>
            </a:r>
            <a:r>
              <a:rPr lang="ru-RU" dirty="0" smtClean="0">
                <a:solidFill>
                  <a:schemeClr val="tx1"/>
                </a:solidFill>
              </a:rPr>
              <a:t>управляющая</a:t>
            </a:r>
            <a:endParaRPr lang="ru-RU" dirty="0">
              <a:solidFill>
                <a:schemeClr val="tx1"/>
              </a:solidFill>
            </a:endParaRPr>
          </a:p>
        </p:txBody>
      </p:sp>
    </p:spTree>
    <p:extLst>
      <p:ext uri="{BB962C8B-B14F-4D97-AF65-F5344CB8AC3E}">
        <p14:creationId xmlns:p14="http://schemas.microsoft.com/office/powerpoint/2010/main" val="3977059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457200" y="609600"/>
            <a:ext cx="3682752" cy="4800600"/>
          </a:xfrm>
        </p:spPr>
        <p:txBody>
          <a:bodyPr>
            <a:normAutofit/>
          </a:bodyPr>
          <a:lstStyle/>
          <a:p>
            <a:r>
              <a:rPr lang="ru-RU" sz="3200" dirty="0" smtClean="0">
                <a:solidFill>
                  <a:srgbClr val="FF0000"/>
                </a:solidFill>
              </a:rPr>
              <a:t>СИНГАПУРСКИЙ</a:t>
            </a:r>
            <a:br>
              <a:rPr lang="ru-RU" sz="3200" dirty="0" smtClean="0">
                <a:solidFill>
                  <a:srgbClr val="FF0000"/>
                </a:solidFill>
              </a:rPr>
            </a:br>
            <a:r>
              <a:rPr lang="ru-RU" sz="3200" dirty="0" smtClean="0">
                <a:solidFill>
                  <a:srgbClr val="FF0000"/>
                </a:solidFill>
              </a:rPr>
              <a:t>ВАРИАНТ </a:t>
            </a:r>
            <a:br>
              <a:rPr lang="ru-RU" sz="3200" dirty="0" smtClean="0">
                <a:solidFill>
                  <a:srgbClr val="FF0000"/>
                </a:solidFill>
              </a:rPr>
            </a:br>
            <a:r>
              <a:rPr lang="ru-RU" sz="3200" dirty="0" smtClean="0">
                <a:solidFill>
                  <a:srgbClr val="FF0000"/>
                </a:solidFill>
              </a:rPr>
              <a:t>АНГЛИЙСКОГО </a:t>
            </a:r>
            <a:br>
              <a:rPr lang="ru-RU" sz="3200" dirty="0" smtClean="0">
                <a:solidFill>
                  <a:srgbClr val="FF0000"/>
                </a:solidFill>
              </a:rPr>
            </a:br>
            <a:r>
              <a:rPr lang="ru-RU" sz="3200" dirty="0" smtClean="0">
                <a:solidFill>
                  <a:srgbClr val="FF0000"/>
                </a:solidFill>
              </a:rPr>
              <a:t>ЯЗЫКА</a:t>
            </a:r>
          </a:p>
          <a:p>
            <a:r>
              <a:rPr lang="ru-RU" sz="3200" dirty="0" smtClean="0">
                <a:solidFill>
                  <a:srgbClr val="FF0000"/>
                </a:solidFill>
              </a:rPr>
              <a:t/>
            </a:r>
            <a:br>
              <a:rPr lang="ru-RU" sz="3200" dirty="0" smtClean="0">
                <a:solidFill>
                  <a:srgbClr val="FF0000"/>
                </a:solidFill>
              </a:rPr>
            </a:br>
            <a:r>
              <a:rPr lang="ru-RU" sz="3200" dirty="0" smtClean="0">
                <a:solidFill>
                  <a:srgbClr val="FF0000"/>
                </a:solidFill>
              </a:rPr>
              <a:t>(СИНГЛИШ)</a:t>
            </a:r>
            <a:endParaRPr lang="ru-RU" sz="3200" dirty="0">
              <a:solidFill>
                <a:srgbClr val="FF0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39952" y="620688"/>
            <a:ext cx="4775448" cy="4824535"/>
          </a:xfrm>
        </p:spPr>
      </p:pic>
    </p:spTree>
    <p:extLst>
      <p:ext uri="{BB962C8B-B14F-4D97-AF65-F5344CB8AC3E}">
        <p14:creationId xmlns:p14="http://schemas.microsoft.com/office/powerpoint/2010/main" val="31507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Объект 4"/>
          <p:cNvSpPr>
            <a:spLocks noGrp="1"/>
          </p:cNvSpPr>
          <p:nvPr>
            <p:ph sz="quarter" idx="2"/>
          </p:nvPr>
        </p:nvSpPr>
        <p:spPr/>
        <p:txBody>
          <a:bodyPr/>
          <a:lstStyle/>
          <a:p>
            <a:pPr marL="0" indent="0">
              <a:buNone/>
            </a:pPr>
            <a:r>
              <a:rPr lang="ru-RU" dirty="0" smtClean="0"/>
              <a:t>Состоит из слов </a:t>
            </a:r>
            <a:r>
              <a:rPr lang="ru-RU" dirty="0" smtClean="0">
                <a:solidFill>
                  <a:srgbClr val="0070C0"/>
                </a:solidFill>
              </a:rPr>
              <a:t>английского</a:t>
            </a:r>
          </a:p>
          <a:p>
            <a:pPr marL="0" indent="0">
              <a:buNone/>
            </a:pPr>
            <a:r>
              <a:rPr lang="ru-RU" dirty="0">
                <a:solidFill>
                  <a:srgbClr val="0070C0"/>
                </a:solidFill>
              </a:rPr>
              <a:t> </a:t>
            </a:r>
            <a:r>
              <a:rPr lang="ru-RU" dirty="0" smtClean="0">
                <a:solidFill>
                  <a:srgbClr val="0070C0"/>
                </a:solidFill>
              </a:rPr>
              <a:t>                           малайского</a:t>
            </a:r>
          </a:p>
          <a:p>
            <a:pPr marL="0" indent="0">
              <a:buNone/>
            </a:pPr>
            <a:r>
              <a:rPr lang="ru-RU" dirty="0">
                <a:solidFill>
                  <a:srgbClr val="0070C0"/>
                </a:solidFill>
              </a:rPr>
              <a:t> </a:t>
            </a:r>
            <a:r>
              <a:rPr lang="ru-RU" dirty="0" smtClean="0">
                <a:solidFill>
                  <a:srgbClr val="0070C0"/>
                </a:solidFill>
              </a:rPr>
              <a:t>                           китайского</a:t>
            </a:r>
          </a:p>
          <a:p>
            <a:pPr marL="0" indent="0">
              <a:buNone/>
            </a:pPr>
            <a:r>
              <a:rPr lang="ru-RU" dirty="0" smtClean="0"/>
              <a:t>происхождения</a:t>
            </a:r>
            <a:endParaRPr lang="ru-RU" dirty="0"/>
          </a:p>
        </p:txBody>
      </p:sp>
      <p:sp>
        <p:nvSpPr>
          <p:cNvPr id="6" name="Объект 5"/>
          <p:cNvSpPr>
            <a:spLocks noGrp="1"/>
          </p:cNvSpPr>
          <p:nvPr>
            <p:ph sz="quarter" idx="4"/>
          </p:nvPr>
        </p:nvSpPr>
        <p:spPr/>
        <p:txBody>
          <a:bodyPr/>
          <a:lstStyle/>
          <a:p>
            <a:pPr marL="0" indent="0">
              <a:buNone/>
            </a:pPr>
            <a:r>
              <a:rPr lang="en-US" dirty="0" smtClean="0"/>
              <a:t>Sandwich- </a:t>
            </a:r>
            <a:r>
              <a:rPr lang="en-US" dirty="0" err="1" smtClean="0">
                <a:solidFill>
                  <a:srgbClr val="0070C0"/>
                </a:solidFill>
              </a:rPr>
              <a:t>colgate</a:t>
            </a:r>
            <a:endParaRPr lang="en-US" dirty="0" smtClean="0">
              <a:solidFill>
                <a:srgbClr val="0070C0"/>
              </a:solidFill>
            </a:endParaRPr>
          </a:p>
          <a:p>
            <a:pPr marL="0" indent="0">
              <a:buNone/>
            </a:pPr>
            <a:endParaRPr lang="en-US" dirty="0" smtClean="0">
              <a:solidFill>
                <a:srgbClr val="0070C0"/>
              </a:solidFill>
            </a:endParaRPr>
          </a:p>
          <a:p>
            <a:pPr marL="0" indent="0">
              <a:buNone/>
            </a:pPr>
            <a:r>
              <a:rPr lang="en-US" dirty="0" smtClean="0"/>
              <a:t>May I use your phone?-</a:t>
            </a:r>
          </a:p>
          <a:p>
            <a:pPr marL="0" indent="0">
              <a:buNone/>
            </a:pPr>
            <a:r>
              <a:rPr lang="en-US" dirty="0" smtClean="0">
                <a:solidFill>
                  <a:srgbClr val="0070C0"/>
                </a:solidFill>
              </a:rPr>
              <a:t>May I borrow your phone?</a:t>
            </a:r>
            <a:endParaRPr lang="ru-RU" dirty="0">
              <a:solidFill>
                <a:srgbClr val="0070C0"/>
              </a:solidFill>
            </a:endParaRPr>
          </a:p>
        </p:txBody>
      </p:sp>
    </p:spTree>
    <p:extLst>
      <p:ext uri="{BB962C8B-B14F-4D97-AF65-F5344CB8AC3E}">
        <p14:creationId xmlns:p14="http://schemas.microsoft.com/office/powerpoint/2010/main" val="2697170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686800" cy="838200"/>
          </a:xfrm>
        </p:spPr>
        <p:txBody>
          <a:bodyPr/>
          <a:lstStyle/>
          <a:p>
            <a:r>
              <a:rPr lang="ru-RU" dirty="0" smtClean="0"/>
              <a:t>Использованная   литература</a:t>
            </a:r>
            <a:endParaRPr lang="ru-RU" dirty="0"/>
          </a:p>
        </p:txBody>
      </p:sp>
      <p:sp>
        <p:nvSpPr>
          <p:cNvPr id="3" name="Объект 2"/>
          <p:cNvSpPr>
            <a:spLocks noGrp="1"/>
          </p:cNvSpPr>
          <p:nvPr>
            <p:ph idx="1"/>
          </p:nvPr>
        </p:nvSpPr>
        <p:spPr/>
        <p:txBody>
          <a:bodyPr>
            <a:normAutofit fontScale="55000" lnSpcReduction="20000"/>
          </a:bodyPr>
          <a:lstStyle/>
          <a:p>
            <a:pPr marL="0" lvl="0" indent="0">
              <a:lnSpc>
                <a:spcPct val="150000"/>
              </a:lnSpc>
              <a:buNone/>
            </a:pPr>
            <a:r>
              <a:rPr lang="ru-RU" dirty="0" smtClean="0">
                <a:ea typeface="Calibri"/>
                <a:cs typeface="Times New Roman"/>
              </a:rPr>
              <a:t>1.Аракин </a:t>
            </a:r>
            <a:r>
              <a:rPr lang="ru-RU" dirty="0">
                <a:ea typeface="Calibri"/>
                <a:cs typeface="Times New Roman"/>
              </a:rPr>
              <a:t>В.Д. История английского языка.- М., 2001.- 310с.</a:t>
            </a:r>
            <a:endParaRPr lang="ru-RU" sz="2800" dirty="0">
              <a:latin typeface="Calibri"/>
              <a:ea typeface="Calibri"/>
              <a:cs typeface="Times New Roman"/>
            </a:endParaRPr>
          </a:p>
          <a:p>
            <a:pPr marL="0" lvl="0" indent="0">
              <a:lnSpc>
                <a:spcPct val="150000"/>
              </a:lnSpc>
              <a:buNone/>
            </a:pPr>
            <a:r>
              <a:rPr lang="ru-RU" dirty="0" smtClean="0">
                <a:ea typeface="Calibri"/>
                <a:cs typeface="Times New Roman"/>
              </a:rPr>
              <a:t>2.Голденков </a:t>
            </a:r>
            <a:r>
              <a:rPr lang="ru-RU" dirty="0">
                <a:ea typeface="Calibri"/>
                <a:cs typeface="Times New Roman"/>
              </a:rPr>
              <a:t>М.А. Осторожно! </a:t>
            </a:r>
            <a:r>
              <a:rPr lang="ru-RU" dirty="0" err="1">
                <a:ea typeface="Calibri"/>
                <a:cs typeface="Times New Roman"/>
              </a:rPr>
              <a:t>Hot</a:t>
            </a:r>
            <a:r>
              <a:rPr lang="ru-RU" dirty="0">
                <a:ea typeface="Calibri"/>
                <a:cs typeface="Times New Roman"/>
              </a:rPr>
              <a:t> </a:t>
            </a:r>
            <a:r>
              <a:rPr lang="ru-RU" dirty="0" err="1">
                <a:ea typeface="Calibri"/>
                <a:cs typeface="Times New Roman"/>
              </a:rPr>
              <a:t>dog</a:t>
            </a:r>
            <a:r>
              <a:rPr lang="ru-RU" dirty="0">
                <a:ea typeface="Calibri"/>
                <a:cs typeface="Times New Roman"/>
              </a:rPr>
              <a:t>! Современный активный </a:t>
            </a:r>
            <a:r>
              <a:rPr lang="ru-RU" dirty="0" err="1">
                <a:ea typeface="Calibri"/>
                <a:cs typeface="Times New Roman"/>
              </a:rPr>
              <a:t>English</a:t>
            </a:r>
            <a:r>
              <a:rPr lang="ru-RU" dirty="0">
                <a:ea typeface="Calibri"/>
                <a:cs typeface="Times New Roman"/>
              </a:rPr>
              <a:t>.- М., 2000.- 165 с.</a:t>
            </a:r>
            <a:endParaRPr lang="ru-RU" sz="2800" dirty="0">
              <a:latin typeface="Calibri"/>
              <a:ea typeface="Calibri"/>
              <a:cs typeface="Times New Roman"/>
            </a:endParaRPr>
          </a:p>
          <a:p>
            <a:pPr marL="0" lvl="0" indent="0">
              <a:lnSpc>
                <a:spcPct val="150000"/>
              </a:lnSpc>
              <a:buNone/>
            </a:pPr>
            <a:r>
              <a:rPr lang="ru-RU" dirty="0" smtClean="0">
                <a:ea typeface="Calibri"/>
                <a:cs typeface="Times New Roman"/>
              </a:rPr>
              <a:t>3.Евдокимов </a:t>
            </a:r>
            <a:r>
              <a:rPr lang="ru-RU" dirty="0">
                <a:ea typeface="Calibri"/>
                <a:cs typeface="Times New Roman"/>
              </a:rPr>
              <a:t>М.С., </a:t>
            </a:r>
            <a:r>
              <a:rPr lang="ru-RU" dirty="0" err="1">
                <a:ea typeface="Calibri"/>
                <a:cs typeface="Times New Roman"/>
              </a:rPr>
              <a:t>Шлеев</a:t>
            </a:r>
            <a:r>
              <a:rPr lang="ru-RU" dirty="0">
                <a:ea typeface="Calibri"/>
                <a:cs typeface="Times New Roman"/>
              </a:rPr>
              <a:t> Г.М. Краткий справочник американо-британских соответствий.-М.,2000.-238с.</a:t>
            </a:r>
            <a:endParaRPr lang="ru-RU" sz="2800" dirty="0">
              <a:latin typeface="Calibri"/>
              <a:ea typeface="Calibri"/>
              <a:cs typeface="Times New Roman"/>
            </a:endParaRPr>
          </a:p>
          <a:p>
            <a:pPr marL="0" lvl="0" indent="0">
              <a:lnSpc>
                <a:spcPct val="150000"/>
              </a:lnSpc>
              <a:buNone/>
            </a:pPr>
            <a:r>
              <a:rPr lang="ru-RU" dirty="0" smtClean="0">
                <a:ea typeface="Calibri"/>
                <a:cs typeface="Times New Roman"/>
              </a:rPr>
              <a:t>4.Ильиш </a:t>
            </a:r>
            <a:r>
              <a:rPr lang="ru-RU" dirty="0">
                <a:ea typeface="Calibri"/>
                <a:cs typeface="Times New Roman"/>
              </a:rPr>
              <a:t>Б.А. История английского языка.// Учебное пособие.-Высшая школа, М, 1968</a:t>
            </a:r>
            <a:endParaRPr lang="ru-RU" sz="2800" dirty="0">
              <a:latin typeface="Calibri"/>
              <a:ea typeface="Calibri"/>
              <a:cs typeface="Times New Roman"/>
            </a:endParaRPr>
          </a:p>
          <a:p>
            <a:pPr marL="0" lvl="0" indent="0">
              <a:lnSpc>
                <a:spcPct val="150000"/>
              </a:lnSpc>
              <a:buNone/>
            </a:pPr>
            <a:r>
              <a:rPr lang="ru-RU" dirty="0" smtClean="0">
                <a:ea typeface="Calibri"/>
                <a:cs typeface="Times New Roman"/>
              </a:rPr>
              <a:t>5.Коптелова </a:t>
            </a:r>
            <a:r>
              <a:rPr lang="ru-RU" dirty="0">
                <a:ea typeface="Calibri"/>
                <a:cs typeface="Times New Roman"/>
              </a:rPr>
              <a:t>Е. </a:t>
            </a:r>
            <a:r>
              <a:rPr lang="ru-RU" dirty="0" err="1">
                <a:ea typeface="Calibri"/>
                <a:cs typeface="Times New Roman"/>
              </a:rPr>
              <a:t>Speak</a:t>
            </a:r>
            <a:r>
              <a:rPr lang="ru-RU" dirty="0">
                <a:ea typeface="Calibri"/>
                <a:cs typeface="Times New Roman"/>
              </a:rPr>
              <a:t> </a:t>
            </a:r>
            <a:r>
              <a:rPr lang="ru-RU" dirty="0" err="1">
                <a:ea typeface="Calibri"/>
                <a:cs typeface="Times New Roman"/>
              </a:rPr>
              <a:t>English</a:t>
            </a:r>
            <a:r>
              <a:rPr lang="ru-RU" dirty="0">
                <a:ea typeface="Calibri"/>
                <a:cs typeface="Times New Roman"/>
              </a:rPr>
              <a:t>// Иностранец, 200.-№25.-35с</a:t>
            </a:r>
            <a:endParaRPr lang="ru-RU" sz="2800" dirty="0">
              <a:latin typeface="Calibri"/>
              <a:ea typeface="Calibri"/>
              <a:cs typeface="Times New Roman"/>
            </a:endParaRPr>
          </a:p>
          <a:p>
            <a:pPr marL="0" lvl="0" indent="0" algn="just">
              <a:lnSpc>
                <a:spcPct val="150000"/>
              </a:lnSpc>
              <a:buNone/>
            </a:pPr>
            <a:r>
              <a:rPr lang="ru-RU" dirty="0" smtClean="0">
                <a:ea typeface="Calibri"/>
                <a:cs typeface="Times New Roman"/>
              </a:rPr>
              <a:t>6.Саакян</a:t>
            </a:r>
            <a:r>
              <a:rPr lang="ru-RU" dirty="0">
                <a:ea typeface="Calibri"/>
                <a:cs typeface="Times New Roman"/>
              </a:rPr>
              <a:t>, А.С. Из истории развития английского языка [Текст] / </a:t>
            </a:r>
            <a:r>
              <a:rPr lang="ru-RU" dirty="0" err="1">
                <a:ea typeface="Calibri"/>
                <a:cs typeface="Times New Roman"/>
              </a:rPr>
              <a:t>А.С.Саакян</a:t>
            </a:r>
            <a:r>
              <a:rPr lang="ru-RU" dirty="0">
                <a:ea typeface="Calibri"/>
                <a:cs typeface="Times New Roman"/>
              </a:rPr>
              <a:t>// Иностранные языки в школе.- 2006.- №1. –С.71-76</a:t>
            </a:r>
            <a:endParaRPr lang="ru-RU" sz="2800" dirty="0">
              <a:latin typeface="Calibri"/>
              <a:ea typeface="Calibri"/>
              <a:cs typeface="Times New Roman"/>
            </a:endParaRPr>
          </a:p>
          <a:p>
            <a:pPr marL="0" lvl="0" indent="0" algn="just">
              <a:lnSpc>
                <a:spcPct val="150000"/>
              </a:lnSpc>
              <a:spcAft>
                <a:spcPts val="1000"/>
              </a:spcAft>
              <a:buNone/>
            </a:pPr>
            <a:r>
              <a:rPr lang="ru-RU" dirty="0" smtClean="0">
                <a:ea typeface="Calibri"/>
                <a:cs typeface="Times New Roman"/>
              </a:rPr>
              <a:t>7.Швейцер </a:t>
            </a:r>
            <a:r>
              <a:rPr lang="ru-RU" dirty="0">
                <a:ea typeface="Calibri"/>
                <a:cs typeface="Times New Roman"/>
              </a:rPr>
              <a:t>А.Д. Американский вариант литературного английского языка: пути формирования и современный статус.// Вопросы языкознания, 1995.- №6.- 34с.</a:t>
            </a:r>
            <a:endParaRPr lang="ru-RU" sz="2800" dirty="0">
              <a:latin typeface="Calibri"/>
              <a:ea typeface="Calibri"/>
              <a:cs typeface="Times New Roman"/>
            </a:endParaRPr>
          </a:p>
          <a:p>
            <a:endParaRPr lang="ru-RU" dirty="0"/>
          </a:p>
        </p:txBody>
      </p:sp>
    </p:spTree>
    <p:extLst>
      <p:ext uri="{BB962C8B-B14F-4D97-AF65-F5344CB8AC3E}">
        <p14:creationId xmlns:p14="http://schemas.microsoft.com/office/powerpoint/2010/main" val="256655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28387"/>
            <a:ext cx="5184576" cy="838200"/>
          </a:xfrm>
        </p:spPr>
        <p:txBody>
          <a:bodyPr>
            <a:normAutofit/>
          </a:bodyPr>
          <a:lstStyle/>
          <a:p>
            <a:r>
              <a:rPr lang="ru-RU" sz="2400" dirty="0" smtClean="0">
                <a:latin typeface="+mn-lt"/>
              </a:rPr>
              <a:t> Использованные материалы</a:t>
            </a:r>
            <a:endParaRPr lang="ru-RU" sz="2400" dirty="0">
              <a:latin typeface="+mn-lt"/>
            </a:endParaRPr>
          </a:p>
        </p:txBody>
      </p:sp>
      <p:sp>
        <p:nvSpPr>
          <p:cNvPr id="3" name="Объект 2"/>
          <p:cNvSpPr>
            <a:spLocks noGrp="1"/>
          </p:cNvSpPr>
          <p:nvPr>
            <p:ph idx="1"/>
          </p:nvPr>
        </p:nvSpPr>
        <p:spPr/>
        <p:txBody>
          <a:bodyPr>
            <a:normAutofit/>
          </a:bodyPr>
          <a:lstStyle/>
          <a:p>
            <a:pPr marL="0" indent="0">
              <a:buNone/>
            </a:pPr>
            <a:endParaRPr lang="ru-RU" sz="2400" dirty="0" smtClean="0"/>
          </a:p>
          <a:p>
            <a:pPr marL="0" indent="0">
              <a:buNone/>
            </a:pPr>
            <a:r>
              <a:rPr lang="ru-RU" sz="2400" dirty="0" smtClean="0"/>
              <a:t> </a:t>
            </a:r>
            <a:endParaRPr lang="ru-RU" sz="2400" dirty="0"/>
          </a:p>
        </p:txBody>
      </p:sp>
      <p:sp>
        <p:nvSpPr>
          <p:cNvPr id="4" name="Прямоугольник 3"/>
          <p:cNvSpPr/>
          <p:nvPr/>
        </p:nvSpPr>
        <p:spPr>
          <a:xfrm>
            <a:off x="683568" y="1225689"/>
            <a:ext cx="4093313" cy="5632311"/>
          </a:xfrm>
          <a:prstGeom prst="rect">
            <a:avLst/>
          </a:prstGeom>
        </p:spPr>
        <p:txBody>
          <a:bodyPr wrap="square">
            <a:spAutoFit/>
          </a:bodyPr>
          <a:lstStyle/>
          <a:p>
            <a:r>
              <a:rPr lang="en-US" dirty="0">
                <a:hlinkClick r:id="rId2"/>
              </a:rPr>
              <a:t>http://</a:t>
            </a:r>
            <a:r>
              <a:rPr lang="en-US" dirty="0" smtClean="0">
                <a:hlinkClick r:id="rId2"/>
              </a:rPr>
              <a:t>yp.onru.ru/images/world.gif</a:t>
            </a:r>
            <a:endParaRPr lang="ru-RU" dirty="0" smtClean="0"/>
          </a:p>
          <a:p>
            <a:r>
              <a:rPr lang="en-US" dirty="0">
                <a:hlinkClick r:id="rId3"/>
              </a:rPr>
              <a:t>http://</a:t>
            </a:r>
            <a:r>
              <a:rPr lang="en-US" dirty="0" smtClean="0">
                <a:hlinkClick r:id="rId3"/>
              </a:rPr>
              <a:t>yandex.ru/images/search?vie</a:t>
            </a:r>
            <a:endParaRPr lang="ru-RU" dirty="0" smtClean="0"/>
          </a:p>
          <a:p>
            <a:r>
              <a:rPr lang="en-US" dirty="0">
                <a:hlinkClick r:id="rId4"/>
              </a:rPr>
              <a:t>http://</a:t>
            </a:r>
            <a:r>
              <a:rPr lang="en-US" dirty="0" smtClean="0">
                <a:hlinkClick r:id="rId4"/>
              </a:rPr>
              <a:t>www.cozumelparks.com.mx/wp-content/uploads/2008/10/sydneyoperahouse.jpg</a:t>
            </a:r>
            <a:endParaRPr lang="ru-RU" dirty="0" smtClean="0"/>
          </a:p>
          <a:p>
            <a:endParaRPr lang="ru-RU" dirty="0" smtClean="0"/>
          </a:p>
          <a:p>
            <a:r>
              <a:rPr lang="en-US" dirty="0">
                <a:hlinkClick r:id="rId5"/>
              </a:rPr>
              <a:t>http://</a:t>
            </a:r>
            <a:r>
              <a:rPr lang="en-US" dirty="0" smtClean="0">
                <a:hlinkClick r:id="rId5"/>
              </a:rPr>
              <a:t>www.mirneboskrebov.ru/wp-content/uploads/cn-tower-1.jpg</a:t>
            </a:r>
            <a:endParaRPr lang="ru-RU" dirty="0" smtClean="0"/>
          </a:p>
          <a:p>
            <a:r>
              <a:rPr lang="en-US" dirty="0">
                <a:hlinkClick r:id="rId6"/>
              </a:rPr>
              <a:t>http://</a:t>
            </a:r>
            <a:r>
              <a:rPr lang="en-US" dirty="0" smtClean="0">
                <a:hlinkClick r:id="rId6"/>
              </a:rPr>
              <a:t>www.otekisinema.com/wp-content/uploads/2010/04/TorresKio.jpg</a:t>
            </a:r>
            <a:endParaRPr lang="ru-RU" dirty="0" smtClean="0"/>
          </a:p>
          <a:p>
            <a:r>
              <a:rPr lang="en-US" dirty="0">
                <a:hlinkClick r:id="rId7"/>
              </a:rPr>
              <a:t>http://</a:t>
            </a:r>
            <a:r>
              <a:rPr lang="en-US" dirty="0" smtClean="0">
                <a:hlinkClick r:id="rId7"/>
              </a:rPr>
              <a:t>zapartoj.my1.ru/64s/199/077.jpg</a:t>
            </a:r>
            <a:endParaRPr lang="ru-RU" dirty="0" smtClean="0"/>
          </a:p>
          <a:p>
            <a:r>
              <a:rPr lang="en-US" dirty="0">
                <a:hlinkClick r:id="rId8"/>
              </a:rPr>
              <a:t>http://</a:t>
            </a:r>
            <a:r>
              <a:rPr lang="en-US" dirty="0" smtClean="0">
                <a:hlinkClick r:id="rId8"/>
              </a:rPr>
              <a:t>img-fotki.yandex.ru/get/6445/137106206.2f8/0_bd0b7_e848de6a_orig.jpg</a:t>
            </a:r>
            <a:endParaRPr lang="ru-RU" dirty="0" smtClean="0"/>
          </a:p>
          <a:p>
            <a:r>
              <a:rPr lang="en-US" dirty="0">
                <a:hlinkClick r:id="rId9"/>
              </a:rPr>
              <a:t>http://</a:t>
            </a:r>
            <a:r>
              <a:rPr lang="en-US" dirty="0" smtClean="0">
                <a:hlinkClick r:id="rId9"/>
              </a:rPr>
              <a:t>fr.academic.ru/pictures/frwiki/73/Int%C3%A9rieur_de_NDA.jpg</a:t>
            </a:r>
            <a:endParaRPr lang="ru-RU" dirty="0" smtClean="0"/>
          </a:p>
          <a:p>
            <a:endParaRPr lang="ru-RU" dirty="0"/>
          </a:p>
        </p:txBody>
      </p:sp>
    </p:spTree>
    <p:extLst>
      <p:ext uri="{BB962C8B-B14F-4D97-AF65-F5344CB8AC3E}">
        <p14:creationId xmlns:p14="http://schemas.microsoft.com/office/powerpoint/2010/main" val="3195255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АНГЛИЙСКИЙ   ЯЗЫК</a:t>
            </a:r>
            <a:endParaRPr lang="ru-RU" dirty="0">
              <a:solidFill>
                <a:srgbClr val="FF0000"/>
              </a:solidFill>
            </a:endParaRPr>
          </a:p>
        </p:txBody>
      </p:sp>
      <p:sp>
        <p:nvSpPr>
          <p:cNvPr id="3" name="Объект 2"/>
          <p:cNvSpPr>
            <a:spLocks noGrp="1"/>
          </p:cNvSpPr>
          <p:nvPr>
            <p:ph idx="1"/>
          </p:nvPr>
        </p:nvSpPr>
        <p:spPr/>
        <p:txBody>
          <a:bodyPr>
            <a:normAutofit fontScale="85000" lnSpcReduction="10000"/>
          </a:bodyPr>
          <a:lstStyle/>
          <a:p>
            <a:pPr marL="0" indent="0">
              <a:lnSpc>
                <a:spcPct val="115000"/>
              </a:lnSpc>
              <a:spcAft>
                <a:spcPts val="1000"/>
              </a:spcAft>
              <a:buNone/>
            </a:pPr>
            <a:r>
              <a:rPr lang="ru-RU" dirty="0">
                <a:ea typeface="Calibri" panose="020F0502020204030204" pitchFamily="34" charset="0"/>
                <a:cs typeface="Times New Roman" panose="02020603050405020304" pitchFamily="18" charset="0"/>
              </a:rPr>
              <a:t>Тот или иной язык, находясь в процессе постоянного изменения и перехода в качественно новый язык, подчас развивается не в один, а в несколько языков. Практически невозможно точно предсказать, какую форму приобретет каждый из существующих языков в будущем. Если бы мы могли прокрутить назад пленку истории и позволить древнеанглийскому языку вновь пройти все изменения, то можно с уверенностью сказать, что это  был бы совершенно иной английский язык, существенно отличающийся от современного.( </a:t>
            </a:r>
            <a:r>
              <a:rPr lang="ru-RU" dirty="0" err="1">
                <a:ea typeface="Calibri" panose="020F0502020204030204" pitchFamily="34" charset="0"/>
                <a:cs typeface="Times New Roman" panose="02020603050405020304" pitchFamily="18" charset="0"/>
              </a:rPr>
              <a:t>Саакасян</a:t>
            </a:r>
            <a:r>
              <a:rPr lang="ru-RU" dirty="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444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90494"/>
            <a:ext cx="8686800" cy="838200"/>
          </a:xfrm>
        </p:spPr>
        <p:txBody>
          <a:bodyPr>
            <a:normAutofit fontScale="90000"/>
          </a:bodyPr>
          <a:lstStyle/>
          <a:p>
            <a:r>
              <a:rPr lang="ru-RU" dirty="0" smtClean="0"/>
              <a:t>  </a:t>
            </a:r>
            <a:r>
              <a:rPr lang="ru-RU" dirty="0" smtClean="0">
                <a:solidFill>
                  <a:srgbClr val="FF0000"/>
                </a:solidFill>
              </a:rPr>
              <a:t>Языковой  вариант  и  диалектная </a:t>
            </a:r>
            <a:br>
              <a:rPr lang="ru-RU" dirty="0" smtClean="0">
                <a:solidFill>
                  <a:srgbClr val="FF0000"/>
                </a:solidFill>
              </a:rPr>
            </a:br>
            <a:r>
              <a:rPr lang="ru-RU" dirty="0">
                <a:solidFill>
                  <a:srgbClr val="FF0000"/>
                </a:solidFill>
              </a:rPr>
              <a:t> </a:t>
            </a:r>
            <a:r>
              <a:rPr lang="ru-RU" dirty="0" smtClean="0">
                <a:solidFill>
                  <a:srgbClr val="FF0000"/>
                </a:solidFill>
              </a:rPr>
              <a:t>                               речь</a:t>
            </a:r>
            <a:endParaRPr lang="ru-RU" dirty="0">
              <a:solidFill>
                <a:srgbClr val="FF0000"/>
              </a:solidFill>
            </a:endParaRPr>
          </a:p>
        </p:txBody>
      </p:sp>
      <p:sp>
        <p:nvSpPr>
          <p:cNvPr id="3" name="Объект 2"/>
          <p:cNvSpPr>
            <a:spLocks noGrp="1"/>
          </p:cNvSpPr>
          <p:nvPr>
            <p:ph idx="1"/>
          </p:nvPr>
        </p:nvSpPr>
        <p:spPr>
          <a:xfrm>
            <a:off x="304800" y="1124744"/>
            <a:ext cx="8686800" cy="4955381"/>
          </a:xfrm>
        </p:spPr>
        <p:txBody>
          <a:bodyPr>
            <a:normAutofit/>
          </a:bodyPr>
          <a:lstStyle/>
          <a:p>
            <a:pPr marL="0" indent="0">
              <a:buNone/>
            </a:pPr>
            <a:r>
              <a:rPr lang="ru-RU" dirty="0">
                <a:ea typeface="Times New Roman" panose="02020603050405020304" pitchFamily="18" charset="0"/>
                <a:cs typeface="Times New Roman" panose="02020603050405020304" pitchFamily="18" charset="0"/>
              </a:rPr>
              <a:t> </a:t>
            </a:r>
            <a:endParaRPr lang="ru-RU" dirty="0" smtClean="0">
              <a:ea typeface="Calibri" panose="020F0502020204030204" pitchFamily="34" charset="0"/>
              <a:cs typeface="Times New Roman" panose="02020603050405020304" pitchFamily="18" charset="0"/>
            </a:endParaRPr>
          </a:p>
          <a:p>
            <a:pPr marL="0" indent="0">
              <a:buNone/>
            </a:pPr>
            <a:r>
              <a:rPr lang="ru-RU" dirty="0">
                <a:ea typeface="Calibri" panose="020F0502020204030204" pitchFamily="34" charset="0"/>
                <a:cs typeface="Times New Roman" panose="02020603050405020304" pitchFamily="18" charset="0"/>
              </a:rPr>
              <a:t> Существует точка зрения, что диалекты – это «вульгарная речь», употребляемая «необразованными» слоями общества. Однако такое суждение  неверно. </a:t>
            </a:r>
            <a:r>
              <a:rPr lang="ru-RU" b="1" dirty="0">
                <a:ea typeface="Calibri" panose="020F0502020204030204" pitchFamily="34" charset="0"/>
                <a:cs typeface="Times New Roman" panose="02020603050405020304" pitchFamily="18" charset="0"/>
              </a:rPr>
              <a:t>Диалект</a:t>
            </a:r>
            <a:r>
              <a:rPr lang="ru-RU" dirty="0">
                <a:ea typeface="Calibri" panose="020F0502020204030204" pitchFamily="34" charset="0"/>
                <a:cs typeface="Times New Roman" panose="02020603050405020304" pitchFamily="18" charset="0"/>
              </a:rPr>
              <a:t> – это территориальная или социальная разновидность языка (варианты языка, которыми пользуется та или иная социальная общность или группа людей).</a:t>
            </a:r>
            <a:endParaRPr lang="ru-RU" dirty="0"/>
          </a:p>
        </p:txBody>
      </p:sp>
    </p:spTree>
    <p:extLst>
      <p:ext uri="{BB962C8B-B14F-4D97-AF65-F5344CB8AC3E}">
        <p14:creationId xmlns:p14="http://schemas.microsoft.com/office/powerpoint/2010/main" val="2972463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476672"/>
            <a:ext cx="8686800" cy="838200"/>
          </a:xfrm>
        </p:spPr>
        <p:txBody>
          <a:bodyPr>
            <a:normAutofit fontScale="90000"/>
          </a:bodyPr>
          <a:lstStyle/>
          <a:p>
            <a:r>
              <a:rPr lang="ru-RU" dirty="0" smtClean="0">
                <a:solidFill>
                  <a:srgbClr val="FF0000"/>
                </a:solidFill>
              </a:rPr>
              <a:t>Типы  Британского  Английского</a:t>
            </a:r>
            <a:endParaRPr lang="ru-RU" dirty="0">
              <a:solidFill>
                <a:srgbClr val="FF0000"/>
              </a:solidFill>
            </a:endParaRPr>
          </a:p>
        </p:txBody>
      </p:sp>
      <p:sp>
        <p:nvSpPr>
          <p:cNvPr id="5" name="Объект 4"/>
          <p:cNvSpPr>
            <a:spLocks noGrp="1"/>
          </p:cNvSpPr>
          <p:nvPr>
            <p:ph idx="1"/>
          </p:nvPr>
        </p:nvSpPr>
        <p:spPr/>
        <p:txBody>
          <a:bodyPr>
            <a:normAutofit fontScale="62500" lnSpcReduction="20000"/>
          </a:bodyPr>
          <a:lstStyle/>
          <a:p>
            <a:pPr marL="0" indent="0">
              <a:lnSpc>
                <a:spcPct val="150000"/>
              </a:lnSpc>
              <a:spcAft>
                <a:spcPts val="0"/>
              </a:spcAft>
              <a:buNone/>
            </a:pPr>
            <a:r>
              <a:rPr lang="ru-RU" dirty="0">
                <a:ea typeface="Calibri" panose="020F0502020204030204" pitchFamily="34" charset="0"/>
                <a:cs typeface="Times New Roman" panose="02020603050405020304" pitchFamily="18" charset="0"/>
              </a:rPr>
              <a:t>Так мы узнали, что внутри британского английского выделяются три языковых типа</a:t>
            </a:r>
            <a:r>
              <a:rPr lang="ru-RU" b="1" dirty="0">
                <a:ea typeface="Calibri" panose="020F0502020204030204" pitchFamily="34" charset="0"/>
                <a:cs typeface="Times New Roman" panose="02020603050405020304" pitchFamily="18" charset="0"/>
              </a:rPr>
              <a:t>: консервативный английский</a:t>
            </a:r>
            <a:r>
              <a:rPr lang="ru-RU" dirty="0">
                <a:ea typeface="Calibri" panose="020F0502020204030204" pitchFamily="34" charset="0"/>
                <a:cs typeface="Times New Roman" panose="02020603050405020304" pitchFamily="18" charset="0"/>
              </a:rPr>
              <a:t> ( язык королевской семьи и парламента</a:t>
            </a:r>
            <a:r>
              <a:rPr lang="ru-RU" b="1" dirty="0">
                <a:ea typeface="Calibri" panose="020F0502020204030204" pitchFamily="34" charset="0"/>
                <a:cs typeface="Times New Roman" panose="02020603050405020304" pitchFamily="18" charset="0"/>
              </a:rPr>
              <a:t>), принятый стандарт</a:t>
            </a:r>
            <a:r>
              <a:rPr lang="ru-RU" dirty="0">
                <a:ea typeface="Calibri" panose="020F0502020204030204" pitchFamily="34" charset="0"/>
                <a:cs typeface="Times New Roman" panose="02020603050405020304" pitchFamily="18" charset="0"/>
              </a:rPr>
              <a:t> ( язык СМИ) и </a:t>
            </a:r>
            <a:r>
              <a:rPr lang="ru-RU" b="1" dirty="0">
                <a:ea typeface="Calibri" panose="020F0502020204030204" pitchFamily="34" charset="0"/>
                <a:cs typeface="Times New Roman" panose="02020603050405020304" pitchFamily="18" charset="0"/>
              </a:rPr>
              <a:t>продвинутый английский</a:t>
            </a:r>
            <a:r>
              <a:rPr lang="ru-RU" dirty="0">
                <a:ea typeface="Calibri" panose="020F0502020204030204" pitchFamily="34" charset="0"/>
                <a:cs typeface="Times New Roman" panose="02020603050405020304" pitchFamily="18" charset="0"/>
              </a:rPr>
              <a:t> ( язык молодежи). Последний тип - самый подвижный, именно он активно вбирает в себя элементы других языков и культур.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1000"/>
              </a:spcAft>
              <a:buNone/>
            </a:pPr>
            <a:r>
              <a:rPr lang="ru-RU" dirty="0">
                <a:ea typeface="Calibri" panose="020F0502020204030204" pitchFamily="34" charset="0"/>
                <a:cs typeface="Times New Roman" panose="02020603050405020304" pitchFamily="18" charset="0"/>
              </a:rPr>
              <a:t>        Английский, который изучаем мы, так называемый </a:t>
            </a:r>
            <a:r>
              <a:rPr lang="ru-RU" b="1" dirty="0">
                <a:ea typeface="Calibri" panose="020F0502020204030204" pitchFamily="34" charset="0"/>
                <a:cs typeface="Times New Roman" panose="02020603050405020304" pitchFamily="18" charset="0"/>
              </a:rPr>
              <a:t>национальный стандарт</a:t>
            </a:r>
            <a:r>
              <a:rPr lang="ru-RU" dirty="0">
                <a:ea typeface="Calibri" panose="020F0502020204030204" pitchFamily="34" charset="0"/>
                <a:cs typeface="Times New Roman" panose="02020603050405020304" pitchFamily="18" charset="0"/>
              </a:rPr>
              <a:t>, – это язык образованного населения центра и юго-востока Англии. [1] - язык лучших частных школ  и университетов (</a:t>
            </a:r>
            <a:r>
              <a:rPr lang="ru-RU" dirty="0" err="1">
                <a:ea typeface="Calibri" panose="020F0502020204030204" pitchFamily="34" charset="0"/>
                <a:cs typeface="Times New Roman" panose="02020603050405020304" pitchFamily="18" charset="0"/>
              </a:rPr>
              <a:t>Oxford</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Cambridge</a:t>
            </a:r>
            <a:r>
              <a:rPr lang="ru-RU" dirty="0">
                <a:ea typeface="Calibri" panose="020F0502020204030204" pitchFamily="34" charset="0"/>
                <a:cs typeface="Times New Roman" panose="02020603050405020304" pitchFamily="18" charset="0"/>
              </a:rPr>
              <a:t>). Это и есть тот классический, литературный английский, который является базой любого курса английского языка в лингвистических школах для иностранцев. </a:t>
            </a:r>
            <a:endParaRPr lang="ru-RU" dirty="0"/>
          </a:p>
        </p:txBody>
      </p:sp>
    </p:spTree>
    <p:extLst>
      <p:ext uri="{BB962C8B-B14F-4D97-AF65-F5344CB8AC3E}">
        <p14:creationId xmlns:p14="http://schemas.microsoft.com/office/powerpoint/2010/main" val="623945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          </a:t>
            </a:r>
            <a:r>
              <a:rPr lang="ru-RU" dirty="0" smtClean="0">
                <a:solidFill>
                  <a:srgbClr val="FF0000"/>
                </a:solidFill>
              </a:rPr>
              <a:t>городские  диалекты</a:t>
            </a:r>
            <a:endParaRPr lang="ru-RU" dirty="0">
              <a:solidFill>
                <a:srgbClr val="FF0000"/>
              </a:solidFill>
            </a:endParaRPr>
          </a:p>
        </p:txBody>
      </p:sp>
      <p:sp>
        <p:nvSpPr>
          <p:cNvPr id="3" name="Объект 2"/>
          <p:cNvSpPr>
            <a:spLocks noGrp="1"/>
          </p:cNvSpPr>
          <p:nvPr>
            <p:ph idx="1"/>
          </p:nvPr>
        </p:nvSpPr>
        <p:spPr>
          <a:xfrm>
            <a:off x="304800" y="1295400"/>
            <a:ext cx="8686800" cy="4784725"/>
          </a:xfrm>
        </p:spPr>
        <p:txBody>
          <a:bodyPr>
            <a:normAutofit fontScale="40000" lnSpcReduction="20000"/>
          </a:bodyPr>
          <a:lstStyle/>
          <a:p>
            <a:pPr marL="0" indent="0">
              <a:lnSpc>
                <a:spcPct val="115000"/>
              </a:lnSpc>
              <a:spcAft>
                <a:spcPts val="1000"/>
              </a:spcAft>
              <a:buNone/>
            </a:pPr>
            <a:r>
              <a:rPr lang="ru-RU" sz="4500" dirty="0">
                <a:ea typeface="Calibri" panose="020F0502020204030204" pitchFamily="34" charset="0"/>
                <a:cs typeface="Times New Roman" panose="02020603050405020304" pitchFamily="18" charset="0"/>
              </a:rPr>
              <a:t>В Великобритании множество </a:t>
            </a:r>
            <a:r>
              <a:rPr lang="ru-RU" sz="4500" b="1" dirty="0">
                <a:ea typeface="Calibri" panose="020F0502020204030204" pitchFamily="34" charset="0"/>
                <a:cs typeface="Times New Roman" panose="02020603050405020304" pitchFamily="18" charset="0"/>
              </a:rPr>
              <a:t>региональных</a:t>
            </a:r>
            <a:r>
              <a:rPr lang="ru-RU" sz="4500" dirty="0">
                <a:ea typeface="Calibri" panose="020F0502020204030204" pitchFamily="34" charset="0"/>
                <a:cs typeface="Times New Roman" panose="02020603050405020304" pitchFamily="18" charset="0"/>
              </a:rPr>
              <a:t> диалектов. Собственный диалект есть не только в каждом графстве Великобритании, но и во многих крупных городах. Считается, что региональные диалекты постепенно исчезают, однако если сельские диалекты Великобритании действительно умирают, то на городских диалектах говорит все больше и больше людей, их часто можно услышать по радио и с экрана телевизора. Наиболее выраженные и легко узнаваемые городские диалекты: это лондонские диалекты (особенно кокни – диалект восточной части города), ливерпульский диалект, диалект </a:t>
            </a:r>
            <a:r>
              <a:rPr lang="ru-RU" sz="4500" dirty="0" err="1">
                <a:ea typeface="Calibri" panose="020F0502020204030204" pitchFamily="34" charset="0"/>
                <a:cs typeface="Times New Roman" panose="02020603050405020304" pitchFamily="18" charset="0"/>
              </a:rPr>
              <a:t>Georgie</a:t>
            </a:r>
            <a:r>
              <a:rPr lang="ru-RU" sz="4500" dirty="0">
                <a:ea typeface="Calibri" panose="020F0502020204030204" pitchFamily="34" charset="0"/>
                <a:cs typeface="Times New Roman" panose="02020603050405020304" pitchFamily="18" charset="0"/>
              </a:rPr>
              <a:t> северо-востока Англии, на котором говорят в Ньюкасле-на-Тайне, </a:t>
            </a:r>
            <a:r>
              <a:rPr lang="ru-RU" sz="4500" dirty="0" err="1">
                <a:ea typeface="Calibri" panose="020F0502020204030204" pitchFamily="34" charset="0"/>
                <a:cs typeface="Times New Roman" panose="02020603050405020304" pitchFamily="18" charset="0"/>
              </a:rPr>
              <a:t>бирмингемский</a:t>
            </a:r>
            <a:r>
              <a:rPr lang="ru-RU" sz="4500" dirty="0">
                <a:ea typeface="Calibri" panose="020F0502020204030204" pitchFamily="34" charset="0"/>
                <a:cs typeface="Times New Roman" panose="02020603050405020304" pitchFamily="18" charset="0"/>
              </a:rPr>
              <a:t> диалект, на котором говорят в Бирмингеме, получивший название </a:t>
            </a:r>
            <a:r>
              <a:rPr lang="ru-RU" sz="4500" dirty="0" err="1">
                <a:ea typeface="Calibri" panose="020F0502020204030204" pitchFamily="34" charset="0"/>
                <a:cs typeface="Times New Roman" panose="02020603050405020304" pitchFamily="18" charset="0"/>
              </a:rPr>
              <a:t>Brummie</a:t>
            </a:r>
            <a:r>
              <a:rPr lang="ru-RU" sz="4500" dirty="0" smtClean="0">
                <a:ea typeface="Calibri" panose="020F0502020204030204" pitchFamily="34" charset="0"/>
                <a:cs typeface="Times New Roman" panose="02020603050405020304" pitchFamily="18" charset="0"/>
              </a:rPr>
              <a:t>.</a:t>
            </a:r>
          </a:p>
          <a:p>
            <a:pPr marL="0" indent="0">
              <a:lnSpc>
                <a:spcPct val="115000"/>
              </a:lnSpc>
              <a:spcAft>
                <a:spcPts val="1000"/>
              </a:spcAft>
              <a:buNone/>
            </a:pPr>
            <a:r>
              <a:rPr lang="ru-RU" sz="4500" dirty="0">
                <a:ea typeface="Calibri" panose="020F0502020204030204" pitchFamily="34" charset="0"/>
                <a:cs typeface="Times New Roman" panose="02020603050405020304" pitchFamily="18" charset="0"/>
              </a:rPr>
              <a:t>Благодаря песням знаменитой музыкальной группы "Битлз" ливерпульский акцент (</a:t>
            </a:r>
            <a:r>
              <a:rPr lang="ru-RU" sz="4500" dirty="0" err="1">
                <a:ea typeface="Calibri" panose="020F0502020204030204" pitchFamily="34" charset="0"/>
                <a:cs typeface="Times New Roman" panose="02020603050405020304" pitchFamily="18" charset="0"/>
              </a:rPr>
              <a:t>Scouse</a:t>
            </a:r>
            <a:r>
              <a:rPr lang="ru-RU" sz="4500" dirty="0">
                <a:ea typeface="Calibri" panose="020F0502020204030204" pitchFamily="34" charset="0"/>
                <a:cs typeface="Times New Roman" panose="02020603050405020304" pitchFamily="18" charset="0"/>
              </a:rPr>
              <a:t>) стал известен за пределами Британских островов. Этот диалект можно узнать по неясно произносимым (</a:t>
            </a:r>
            <a:r>
              <a:rPr lang="ru-RU" sz="4500" dirty="0" err="1">
                <a:ea typeface="Calibri" panose="020F0502020204030204" pitchFamily="34" charset="0"/>
                <a:cs typeface="Times New Roman" panose="02020603050405020304" pitchFamily="18" charset="0"/>
              </a:rPr>
              <a:t>flat</a:t>
            </a:r>
            <a:r>
              <a:rPr lang="ru-RU" sz="4500" dirty="0">
                <a:ea typeface="Calibri" panose="020F0502020204030204" pitchFamily="34" charset="0"/>
                <a:cs typeface="Times New Roman" panose="02020603050405020304" pitchFamily="18" charset="0"/>
              </a:rPr>
              <a:t>) гласным звукам, носовым (гнусавым) согласным звукам и "жалобной" </a:t>
            </a:r>
            <a:r>
              <a:rPr lang="ru-RU" sz="4500" dirty="0" smtClean="0">
                <a:ea typeface="Calibri" panose="020F0502020204030204" pitchFamily="34" charset="0"/>
                <a:cs typeface="Times New Roman" panose="02020603050405020304" pitchFamily="18" charset="0"/>
              </a:rPr>
              <a:t>интонации. </a:t>
            </a:r>
            <a:r>
              <a:rPr lang="ru-RU" sz="4500" dirty="0">
                <a:ea typeface="Calibri" panose="020F0502020204030204" pitchFamily="34" charset="0"/>
                <a:cs typeface="Times New Roman" panose="02020603050405020304" pitchFamily="18" charset="0"/>
              </a:rPr>
              <a:t>Диалект </a:t>
            </a:r>
            <a:r>
              <a:rPr lang="ru-RU" sz="4500" dirty="0" err="1">
                <a:ea typeface="Calibri" panose="020F0502020204030204" pitchFamily="34" charset="0"/>
                <a:cs typeface="Times New Roman" panose="02020603050405020304" pitchFamily="18" charset="0"/>
              </a:rPr>
              <a:t>Georgie</a:t>
            </a:r>
            <a:r>
              <a:rPr lang="ru-RU" sz="4500" dirty="0">
                <a:ea typeface="Calibri" panose="020F0502020204030204" pitchFamily="34" charset="0"/>
                <a:cs typeface="Times New Roman" panose="02020603050405020304" pitchFamily="18" charset="0"/>
              </a:rPr>
              <a:t> отличается невнятным, неотчетливым произношением, например, вместо </a:t>
            </a:r>
            <a:r>
              <a:rPr lang="ru-RU" sz="4500" dirty="0" err="1">
                <a:ea typeface="Calibri" panose="020F0502020204030204" pitchFamily="34" charset="0"/>
                <a:cs typeface="Times New Roman" panose="02020603050405020304" pitchFamily="18" charset="0"/>
              </a:rPr>
              <a:t>what</a:t>
            </a:r>
            <a:r>
              <a:rPr lang="ru-RU" sz="4500" dirty="0">
                <a:ea typeface="Calibri" panose="020F0502020204030204" pitchFamily="34" charset="0"/>
                <a:cs typeface="Times New Roman" panose="02020603050405020304" pitchFamily="18" charset="0"/>
              </a:rPr>
              <a:t> a звучит </a:t>
            </a:r>
            <a:r>
              <a:rPr lang="ru-RU" sz="4500" dirty="0" err="1">
                <a:ea typeface="Calibri" panose="020F0502020204030204" pitchFamily="34" charset="0"/>
                <a:cs typeface="Times New Roman" panose="02020603050405020304" pitchFamily="18" charset="0"/>
              </a:rPr>
              <a:t>worra</a:t>
            </a:r>
            <a:r>
              <a:rPr lang="ru-RU" sz="4500" dirty="0">
                <a:ea typeface="Calibri" panose="020F0502020204030204" pitchFamily="34" charset="0"/>
                <a:cs typeface="Times New Roman" panose="02020603050405020304" pitchFamily="18" charset="0"/>
              </a:rPr>
              <a:t>, а вместо </a:t>
            </a:r>
            <a:r>
              <a:rPr lang="ru-RU" sz="4500" dirty="0" err="1">
                <a:ea typeface="Calibri" panose="020F0502020204030204" pitchFamily="34" charset="0"/>
                <a:cs typeface="Times New Roman" panose="02020603050405020304" pitchFamily="18" charset="0"/>
              </a:rPr>
              <a:t>got</a:t>
            </a:r>
            <a:r>
              <a:rPr lang="ru-RU" sz="4500" dirty="0">
                <a:ea typeface="Calibri" panose="020F0502020204030204" pitchFamily="34" charset="0"/>
                <a:cs typeface="Times New Roman" panose="02020603050405020304" pitchFamily="18" charset="0"/>
              </a:rPr>
              <a:t> a звучит </a:t>
            </a:r>
            <a:r>
              <a:rPr lang="ru-RU" sz="4500" dirty="0" smtClean="0">
                <a:ea typeface="Calibri" panose="020F0502020204030204" pitchFamily="34" charset="0"/>
                <a:cs typeface="Times New Roman" panose="02020603050405020304" pitchFamily="18" charset="0"/>
              </a:rPr>
              <a:t>g</a:t>
            </a:r>
            <a:r>
              <a:rPr lang="en-US" sz="4500" dirty="0" err="1" smtClean="0">
                <a:ea typeface="Calibri" panose="020F0502020204030204" pitchFamily="34" charset="0"/>
                <a:cs typeface="Times New Roman" panose="02020603050405020304" pitchFamily="18" charset="0"/>
              </a:rPr>
              <a:t>orra</a:t>
            </a:r>
            <a:r>
              <a:rPr lang="en-US" sz="4500" dirty="0" smtClean="0">
                <a:ea typeface="Calibri" panose="020F0502020204030204" pitchFamily="34" charset="0"/>
                <a:cs typeface="Times New Roman" panose="02020603050405020304" pitchFamily="18" charset="0"/>
              </a:rPr>
              <a:t>.</a:t>
            </a:r>
            <a:endParaRPr lang="ru-RU" sz="4500" dirty="0" smtClean="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ru-RU" sz="45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67733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Пиджин</a:t>
            </a:r>
            <a:endParaRPr lang="ru-RU" dirty="0">
              <a:solidFill>
                <a:srgbClr val="FF0000"/>
              </a:solidFill>
            </a:endParaRPr>
          </a:p>
        </p:txBody>
      </p:sp>
      <p:sp>
        <p:nvSpPr>
          <p:cNvPr id="3" name="Объект 2"/>
          <p:cNvSpPr>
            <a:spLocks noGrp="1"/>
          </p:cNvSpPr>
          <p:nvPr>
            <p:ph idx="1"/>
          </p:nvPr>
        </p:nvSpPr>
        <p:spPr/>
        <p:txBody>
          <a:bodyPr>
            <a:normAutofit fontScale="70000" lnSpcReduction="20000"/>
          </a:bodyPr>
          <a:lstStyle/>
          <a:p>
            <a:pPr marL="0" indent="0">
              <a:buNone/>
            </a:pPr>
            <a:r>
              <a:rPr lang="ru-RU" b="1" dirty="0" smtClean="0"/>
              <a:t> </a:t>
            </a:r>
            <a:r>
              <a:rPr lang="ru-RU" b="1" dirty="0"/>
              <a:t>Пиджин</a:t>
            </a:r>
            <a:r>
              <a:rPr lang="ru-RU" dirty="0"/>
              <a:t> — это язык с радикально упрощенной грамматикой и сокращенным словарем (до 1500 слов или меньше), который ни для кого из говорящих на нем не является родным. В силу своей упрощенности пиджин способен обслуживать лишь ограниченный класс ситуаций общения.</a:t>
            </a:r>
          </a:p>
          <a:p>
            <a:pPr marL="0" indent="0">
              <a:buNone/>
            </a:pPr>
            <a:r>
              <a:rPr lang="ru-RU" dirty="0"/>
              <a:t>Существует две точки зрения на причину возникновения </a:t>
            </a:r>
            <a:r>
              <a:rPr lang="ru-RU" dirty="0" err="1"/>
              <a:t>Pidgin</a:t>
            </a:r>
            <a:r>
              <a:rPr lang="ru-RU" dirty="0"/>
              <a:t> </a:t>
            </a:r>
            <a:r>
              <a:rPr lang="ru-RU" dirty="0" err="1"/>
              <a:t>English</a:t>
            </a:r>
            <a:r>
              <a:rPr lang="ru-RU" dirty="0"/>
              <a:t>. Согласно первой, он возник в Северной Америке в ходе происходивших в начале 17 в. контактов между индейцами и белыми поселенцами. Иная версия свидетельствует о том, что, в 17 веке изначально пиджин-инглиш выступал как средство общения европейцев и китайских торговцев в Южных морях, в Западной Африке и в Австралии. А в 19 веке приобрел уже законченную форму на сахарных плантациях северо-западного </a:t>
            </a:r>
            <a:r>
              <a:rPr lang="ru-RU" dirty="0" err="1"/>
              <a:t>Квинсленда</a:t>
            </a:r>
            <a:r>
              <a:rPr lang="ru-RU" dirty="0"/>
              <a:t>. Затем наречие быстро распространилось по всему Тихому </a:t>
            </a:r>
            <a:r>
              <a:rPr lang="ru-RU" dirty="0" smtClean="0"/>
              <a:t>океану.</a:t>
            </a:r>
            <a:endParaRPr lang="ru-RU" dirty="0"/>
          </a:p>
        </p:txBody>
      </p:sp>
    </p:spTree>
    <p:extLst>
      <p:ext uri="{BB962C8B-B14F-4D97-AF65-F5344CB8AC3E}">
        <p14:creationId xmlns:p14="http://schemas.microsoft.com/office/powerpoint/2010/main" val="345527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1436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          </a:t>
            </a:r>
            <a:r>
              <a:rPr lang="ru-RU" dirty="0" err="1" smtClean="0">
                <a:solidFill>
                  <a:srgbClr val="FF0000"/>
                </a:solidFill>
              </a:rPr>
              <a:t>Эстуарианский</a:t>
            </a:r>
            <a:r>
              <a:rPr lang="ru-RU" dirty="0" smtClean="0">
                <a:solidFill>
                  <a:srgbClr val="FF0000"/>
                </a:solidFill>
              </a:rPr>
              <a:t>  английский</a:t>
            </a:r>
            <a:endParaRPr lang="ru-RU" dirty="0">
              <a:solidFill>
                <a:srgbClr val="FF0000"/>
              </a:solidFill>
            </a:endParaRPr>
          </a:p>
        </p:txBody>
      </p:sp>
      <p:sp>
        <p:nvSpPr>
          <p:cNvPr id="3" name="Объект 2"/>
          <p:cNvSpPr>
            <a:spLocks noGrp="1"/>
          </p:cNvSpPr>
          <p:nvPr>
            <p:ph idx="1"/>
          </p:nvPr>
        </p:nvSpPr>
        <p:spPr/>
        <p:txBody>
          <a:bodyPr>
            <a:normAutofit fontScale="55000" lnSpcReduction="20000"/>
          </a:bodyPr>
          <a:lstStyle/>
          <a:p>
            <a:pPr marL="0" indent="0">
              <a:lnSpc>
                <a:spcPct val="115000"/>
              </a:lnSpc>
              <a:spcAft>
                <a:spcPts val="1000"/>
              </a:spcAft>
              <a:buNone/>
            </a:pPr>
            <a:r>
              <a:rPr lang="ru-RU" dirty="0">
                <a:solidFill>
                  <a:schemeClr val="tx1">
                    <a:lumMod val="65000"/>
                    <a:lumOff val="35000"/>
                  </a:schemeClr>
                </a:solidFill>
                <a:ea typeface="Times New Roman" panose="02020603050405020304" pitchFamily="18" charset="0"/>
                <a:cs typeface="Times New Roman" panose="02020603050405020304" pitchFamily="18" charset="0"/>
              </a:rPr>
              <a:t>В</a:t>
            </a:r>
            <a:r>
              <a:rPr lang="ru-RU" dirty="0">
                <a:ea typeface="Calibri" panose="020F0502020204030204" pitchFamily="34" charset="0"/>
                <a:cs typeface="Times New Roman" panose="02020603050405020304" pitchFamily="18" charset="0"/>
              </a:rPr>
              <a:t> последнее время в английском языке наметились две основные тенденции к искажению языковой нормы. Прежде всего, это </a:t>
            </a:r>
            <a:r>
              <a:rPr lang="ru-RU" b="1" dirty="0" err="1">
                <a:ea typeface="Calibri" panose="020F0502020204030204" pitchFamily="34" charset="0"/>
                <a:cs typeface="Times New Roman" panose="02020603050405020304" pitchFamily="18" charset="0"/>
              </a:rPr>
              <a:t>Estuary</a:t>
            </a:r>
            <a:r>
              <a:rPr lang="ru-RU" b="1" dirty="0">
                <a:ea typeface="Calibri" panose="020F0502020204030204" pitchFamily="34" charset="0"/>
                <a:cs typeface="Times New Roman" panose="02020603050405020304" pitchFamily="18" charset="0"/>
              </a:rPr>
              <a:t> </a:t>
            </a:r>
            <a:r>
              <a:rPr lang="ru-RU" b="1" dirty="0" err="1">
                <a:ea typeface="Calibri" panose="020F0502020204030204" pitchFamily="34" charset="0"/>
                <a:cs typeface="Times New Roman" panose="02020603050405020304" pitchFamily="18" charset="0"/>
              </a:rPr>
              <a:t>English</a:t>
            </a:r>
            <a:r>
              <a:rPr lang="ru-RU" dirty="0">
                <a:ea typeface="Calibri" panose="020F0502020204030204" pitchFamily="34" charset="0"/>
                <a:cs typeface="Times New Roman" panose="02020603050405020304" pitchFamily="18" charset="0"/>
              </a:rPr>
              <a:t> - подчеркнуто грассирующий акцент, символ дурного вкуса, распространяемый с телеэкранов. С другой стороны, это форма английского языка, на которой говорят в Лондоне и его окрестностях, и, в более широком смысле, на юго-востоке Англии - вдоль Темзы и ее устья (</a:t>
            </a:r>
            <a:r>
              <a:rPr lang="ru-RU" dirty="0" err="1">
                <a:ea typeface="Calibri" panose="020F0502020204030204" pitchFamily="34" charset="0"/>
                <a:cs typeface="Times New Roman" panose="02020603050405020304" pitchFamily="18" charset="0"/>
              </a:rPr>
              <a:t>estuary</a:t>
            </a:r>
            <a:r>
              <a:rPr lang="ru-RU" dirty="0">
                <a:ea typeface="Calibri" panose="020F0502020204030204" pitchFamily="34" charset="0"/>
                <a:cs typeface="Times New Roman" panose="02020603050405020304" pitchFamily="18" charset="0"/>
              </a:rPr>
              <a:t>). Им пользуются не только известные политики, спортсмены и ведущие программ, но и младший сын Английской Королевы - принц Эдвард. </a:t>
            </a:r>
            <a:r>
              <a:rPr lang="ru-RU" dirty="0" err="1">
                <a:ea typeface="Calibri" panose="020F0502020204030204" pitchFamily="34" charset="0"/>
                <a:cs typeface="Times New Roman" panose="02020603050405020304" pitchFamily="18" charset="0"/>
              </a:rPr>
              <a:t>Estuary</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English</a:t>
            </a:r>
            <a:r>
              <a:rPr lang="ru-RU" dirty="0">
                <a:ea typeface="Calibri" panose="020F0502020204030204" pitchFamily="34" charset="0"/>
                <a:cs typeface="Times New Roman" panose="02020603050405020304" pitchFamily="18" charset="0"/>
              </a:rPr>
              <a:t> отличают вокализованное L, подобное по звучанию W, когда </a:t>
            </a:r>
            <a:r>
              <a:rPr lang="ru-RU" dirty="0" err="1">
                <a:ea typeface="Calibri" panose="020F0502020204030204" pitchFamily="34" charset="0"/>
                <a:cs typeface="Times New Roman" panose="02020603050405020304" pitchFamily="18" charset="0"/>
              </a:rPr>
              <a:t>milk</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bottle</a:t>
            </a:r>
            <a:r>
              <a:rPr lang="ru-RU" dirty="0">
                <a:ea typeface="Calibri" panose="020F0502020204030204" pitchFamily="34" charset="0"/>
                <a:cs typeface="Times New Roman" panose="02020603050405020304" pitchFamily="18" charset="0"/>
              </a:rPr>
              <a:t> произносится как </a:t>
            </a:r>
            <a:r>
              <a:rPr lang="ru-RU" dirty="0" err="1">
                <a:ea typeface="Calibri" panose="020F0502020204030204" pitchFamily="34" charset="0"/>
                <a:cs typeface="Times New Roman" panose="02020603050405020304" pitchFamily="18" charset="0"/>
              </a:rPr>
              <a:t>miwk</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bottoo</a:t>
            </a:r>
            <a:r>
              <a:rPr lang="ru-RU" dirty="0">
                <a:ea typeface="Calibri" panose="020F0502020204030204" pitchFamily="34" charset="0"/>
                <a:cs typeface="Times New Roman" panose="02020603050405020304" pitchFamily="18" charset="0"/>
              </a:rPr>
              <a:t>, или </a:t>
            </a:r>
            <a:r>
              <a:rPr lang="ru-RU" dirty="0" err="1">
                <a:ea typeface="Calibri" panose="020F0502020204030204" pitchFamily="34" charset="0"/>
                <a:cs typeface="Times New Roman" panose="02020603050405020304" pitchFamily="18" charset="0"/>
              </a:rPr>
              <a:t>football</a:t>
            </a:r>
            <a:r>
              <a:rPr lang="ru-RU" dirty="0">
                <a:ea typeface="Calibri" panose="020F0502020204030204" pitchFamily="34" charset="0"/>
                <a:cs typeface="Times New Roman" panose="02020603050405020304" pitchFamily="18" charset="0"/>
              </a:rPr>
              <a:t> как </a:t>
            </a:r>
            <a:r>
              <a:rPr lang="ru-RU" dirty="0" err="1">
                <a:ea typeface="Calibri" panose="020F0502020204030204" pitchFamily="34" charset="0"/>
                <a:cs typeface="Times New Roman" panose="02020603050405020304" pitchFamily="18" charset="0"/>
              </a:rPr>
              <a:t>foo'baw</a:t>
            </a:r>
            <a:r>
              <a:rPr lang="ru-RU" dirty="0">
                <a:ea typeface="Calibri" panose="020F0502020204030204" pitchFamily="34" charset="0"/>
                <a:cs typeface="Times New Roman" panose="02020603050405020304" pitchFamily="18" charset="0"/>
              </a:rPr>
              <a:t> или практически полное упразднение звука T, когда вместо </a:t>
            </a:r>
            <a:r>
              <a:rPr lang="ru-RU" dirty="0" err="1">
                <a:ea typeface="Calibri" panose="020F0502020204030204" pitchFamily="34" charset="0"/>
                <a:cs typeface="Times New Roman" panose="02020603050405020304" pitchFamily="18" charset="0"/>
              </a:rPr>
              <a:t>quite</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nice</a:t>
            </a:r>
            <a:r>
              <a:rPr lang="ru-RU" dirty="0">
                <a:ea typeface="Calibri" panose="020F0502020204030204" pitchFamily="34" charset="0"/>
                <a:cs typeface="Times New Roman" panose="02020603050405020304" pitchFamily="18" charset="0"/>
              </a:rPr>
              <a:t> мы слышим [</a:t>
            </a:r>
            <a:r>
              <a:rPr lang="ru-RU" dirty="0" err="1">
                <a:ea typeface="Calibri" panose="020F0502020204030204" pitchFamily="34" charset="0"/>
                <a:cs typeface="Times New Roman" panose="02020603050405020304" pitchFamily="18" charset="0"/>
              </a:rPr>
              <a:t>kwai</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nais</a:t>
            </a:r>
            <a:r>
              <a:rPr lang="ru-RU" dirty="0">
                <a:ea typeface="Calibri" panose="020F0502020204030204" pitchFamily="34" charset="0"/>
                <a:cs typeface="Times New Roman" panose="02020603050405020304" pitchFamily="18" charset="0"/>
              </a:rPr>
              <a:t>].</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Вторая тенденция, коей опять же поспособствовало телевидение, - это </a:t>
            </a:r>
            <a:r>
              <a:rPr lang="ru-RU" dirty="0" err="1">
                <a:ea typeface="Calibri" panose="020F0502020204030204" pitchFamily="34" charset="0"/>
                <a:cs typeface="Times New Roman" panose="02020603050405020304" pitchFamily="18" charset="0"/>
              </a:rPr>
              <a:t>Australian</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English</a:t>
            </a:r>
            <a:r>
              <a:rPr lang="ru-RU" dirty="0">
                <a:ea typeface="Calibri" panose="020F0502020204030204" pitchFamily="34" charset="0"/>
                <a:cs typeface="Times New Roman" panose="02020603050405020304" pitchFamily="18" charset="0"/>
              </a:rPr>
              <a:t>, появившийся около 20-25 лет назад вместе с появлением австралийских мыльных опер. Этот вариант прижился и теперь используется в телевизионных программах для всех возрастов. Одной из его характерных особенностей является наличие вопросительной интонации в утвердительных предложениях.</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40212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англицизмы</a:t>
            </a:r>
            <a:endParaRPr lang="ru-RU" dirty="0">
              <a:solidFill>
                <a:srgbClr val="FF0000"/>
              </a:solidFill>
            </a:endParaRPr>
          </a:p>
        </p:txBody>
      </p:sp>
      <p:sp>
        <p:nvSpPr>
          <p:cNvPr id="3" name="Объект 2"/>
          <p:cNvSpPr>
            <a:spLocks noGrp="1"/>
          </p:cNvSpPr>
          <p:nvPr>
            <p:ph idx="1"/>
          </p:nvPr>
        </p:nvSpPr>
        <p:spPr>
          <a:xfrm>
            <a:off x="304800" y="1295400"/>
            <a:ext cx="8686800" cy="5157936"/>
          </a:xfrm>
        </p:spPr>
        <p:txBody>
          <a:bodyPr>
            <a:noAutofit/>
          </a:bodyPr>
          <a:lstStyle/>
          <a:p>
            <a:pPr indent="0" algn="just">
              <a:lnSpc>
                <a:spcPct val="115000"/>
              </a:lnSpc>
              <a:spcAft>
                <a:spcPts val="0"/>
              </a:spcAft>
              <a:buNone/>
            </a:pPr>
            <a:r>
              <a:rPr lang="ru-RU" sz="1200" dirty="0">
                <a:ea typeface="Calibri" panose="020F0502020204030204" pitchFamily="34" charset="0"/>
                <a:cs typeface="Times New Roman" panose="02020603050405020304" pitchFamily="18" charset="0"/>
              </a:rPr>
              <a:t>Можно выделить следующие группы </a:t>
            </a:r>
            <a:r>
              <a:rPr lang="ru-RU" sz="1200" b="1" dirty="0">
                <a:ea typeface="Calibri" panose="020F0502020204030204" pitchFamily="34" charset="0"/>
                <a:cs typeface="Times New Roman" panose="02020603050405020304" pitchFamily="18" charset="0"/>
              </a:rPr>
              <a:t>англицизмов</a:t>
            </a:r>
            <a:r>
              <a:rPr lang="ru-RU" sz="1200" dirty="0">
                <a:ea typeface="Calibri" panose="020F0502020204030204" pitchFamily="34" charset="0"/>
                <a:cs typeface="Times New Roman" panose="02020603050405020304" pitchFamily="18" charset="0"/>
              </a:rPr>
              <a:t>( иностранных заимствований):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Прямые заимствования.</a:t>
            </a:r>
            <a:r>
              <a:rPr lang="ru-RU" sz="1200" dirty="0">
                <a:ea typeface="Calibri" panose="020F0502020204030204" pitchFamily="34" charset="0"/>
                <a:cs typeface="Times New Roman" panose="02020603050405020304" pitchFamily="18" charset="0"/>
              </a:rPr>
              <a:t> Слово встречается в русском языке приблизительно в том же виде и в том же значении, что и в языке – оригинале. Это такие слова, как уик-энд – выходные, мани – деньги.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Гибриды</a:t>
            </a:r>
            <a:r>
              <a:rPr lang="ru-RU" sz="1200" dirty="0">
                <a:ea typeface="Calibri" panose="020F0502020204030204" pitchFamily="34" charset="0"/>
                <a:cs typeface="Times New Roman" panose="02020603050405020304" pitchFamily="18" charset="0"/>
              </a:rPr>
              <a:t>. Данные слова образованы присоединением к иностранному корню русского суффикса, приставки и окончания. В этом случае часто несколько изменяется значение иностранного слова – источника, например: </a:t>
            </a:r>
            <a:r>
              <a:rPr lang="ru-RU" sz="1200" dirty="0" err="1">
                <a:ea typeface="Calibri" panose="020F0502020204030204" pitchFamily="34" charset="0"/>
                <a:cs typeface="Times New Roman" panose="02020603050405020304" pitchFamily="18" charset="0"/>
              </a:rPr>
              <a:t>спикать</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to</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speak</a:t>
            </a:r>
            <a:r>
              <a:rPr lang="ru-RU" sz="1200" dirty="0">
                <a:ea typeface="Calibri" panose="020F0502020204030204" pitchFamily="34" charset="0"/>
                <a:cs typeface="Times New Roman" panose="02020603050405020304" pitchFamily="18" charset="0"/>
              </a:rPr>
              <a:t> – говорить), бузить (</a:t>
            </a:r>
            <a:r>
              <a:rPr lang="ru-RU" sz="1200" dirty="0" err="1">
                <a:ea typeface="Calibri" panose="020F0502020204030204" pitchFamily="34" charset="0"/>
                <a:cs typeface="Times New Roman" panose="02020603050405020304" pitchFamily="18" charset="0"/>
              </a:rPr>
              <a:t>busy</a:t>
            </a:r>
            <a:r>
              <a:rPr lang="ru-RU" sz="1200" dirty="0">
                <a:ea typeface="Calibri" panose="020F0502020204030204" pitchFamily="34" charset="0"/>
                <a:cs typeface="Times New Roman" panose="02020603050405020304" pitchFamily="18" charset="0"/>
              </a:rPr>
              <a:t> – беспокойный, суетливый).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Калька. </a:t>
            </a:r>
            <a:r>
              <a:rPr lang="ru-RU" sz="1200" dirty="0">
                <a:ea typeface="Calibri" panose="020F0502020204030204" pitchFamily="34" charset="0"/>
                <a:cs typeface="Times New Roman" panose="02020603050405020304" pitchFamily="18" charset="0"/>
              </a:rPr>
              <a:t>Слова, иноязычного происхождения, употребляемые с сохранением их фонетического и графического облика. Это такие слова, как меню, пароль, диск, вирус, клуб.</a:t>
            </a:r>
            <a:r>
              <a:rPr lang="ru-RU" sz="1200" b="1" dirty="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Полукалька.</a:t>
            </a:r>
            <a:r>
              <a:rPr lang="ru-RU" sz="1200" dirty="0">
                <a:ea typeface="Calibri" panose="020F0502020204030204" pitchFamily="34" charset="0"/>
                <a:cs typeface="Times New Roman" panose="02020603050405020304" pitchFamily="18" charset="0"/>
              </a:rPr>
              <a:t> Слова, которые при грамматическом освоении подчиняются правилам русской грамматики (прибавляются суффиксы). Например: драйв – драйва (</a:t>
            </a:r>
            <a:r>
              <a:rPr lang="ru-RU" sz="1200" dirty="0" err="1">
                <a:ea typeface="Calibri" panose="020F0502020204030204" pitchFamily="34" charset="0"/>
                <a:cs typeface="Times New Roman" panose="02020603050405020304" pitchFamily="18" charset="0"/>
              </a:rPr>
              <a:t>drive</a:t>
            </a:r>
            <a:r>
              <a:rPr lang="ru-RU" sz="1200" dirty="0">
                <a:ea typeface="Calibri" panose="020F0502020204030204" pitchFamily="34" charset="0"/>
                <a:cs typeface="Times New Roman" panose="02020603050405020304" pitchFamily="18" charset="0"/>
              </a:rPr>
              <a:t>) «Давно не было такого драйва» - в значении «энергетика».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Экзотизмы.</a:t>
            </a:r>
            <a:r>
              <a:rPr lang="ru-RU" sz="1200" dirty="0">
                <a:ea typeface="Calibri" panose="020F0502020204030204" pitchFamily="34" charset="0"/>
                <a:cs typeface="Times New Roman" panose="02020603050405020304" pitchFamily="18" charset="0"/>
              </a:rPr>
              <a:t> Слова, которые характеризуют специфические национальные обычаи других народов и употребляются при описании нерусской действительности. Отличительной особенностью данных слов является то, что они не имеют русских синонимов. Например: чипсы (</a:t>
            </a:r>
            <a:r>
              <a:rPr lang="ru-RU" sz="1200" dirty="0" err="1">
                <a:ea typeface="Calibri" panose="020F0502020204030204" pitchFamily="34" charset="0"/>
                <a:cs typeface="Times New Roman" panose="02020603050405020304" pitchFamily="18" charset="0"/>
              </a:rPr>
              <a:t>chips</a:t>
            </a:r>
            <a:r>
              <a:rPr lang="ru-RU" sz="1200" dirty="0">
                <a:ea typeface="Calibri" panose="020F0502020204030204" pitchFamily="34" charset="0"/>
                <a:cs typeface="Times New Roman" panose="02020603050405020304" pitchFamily="18" charset="0"/>
              </a:rPr>
              <a:t>), хот-дог (</a:t>
            </a:r>
            <a:r>
              <a:rPr lang="ru-RU" sz="1200" dirty="0" err="1">
                <a:ea typeface="Calibri" panose="020F0502020204030204" pitchFamily="34" charset="0"/>
                <a:cs typeface="Times New Roman" panose="02020603050405020304" pitchFamily="18" charset="0"/>
              </a:rPr>
              <a:t>hot-dog</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чизбургер</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cheeseburger</a:t>
            </a:r>
            <a:r>
              <a:rPr lang="ru-RU" sz="1200" dirty="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Иноязычные вкрапления.</a:t>
            </a:r>
            <a:r>
              <a:rPr lang="ru-RU" sz="1200" dirty="0">
                <a:ea typeface="Calibri" panose="020F0502020204030204" pitchFamily="34" charset="0"/>
                <a:cs typeface="Times New Roman" panose="02020603050405020304" pitchFamily="18" charset="0"/>
              </a:rPr>
              <a:t> Данные слова обычно имеют лексические эквиваленты, но стилистически от них отличаются и закрепляются в той или иной сфере общения как выразительное средство, придающее речи особую экспрессию. Например: </a:t>
            </a:r>
            <a:r>
              <a:rPr lang="ru-RU" sz="1200" dirty="0" err="1">
                <a:ea typeface="Calibri" panose="020F0502020204030204" pitchFamily="34" charset="0"/>
                <a:cs typeface="Times New Roman" panose="02020603050405020304" pitchFamily="18" charset="0"/>
              </a:rPr>
              <a:t>о’кей</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ок</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вау</a:t>
            </a:r>
            <a:r>
              <a:rPr lang="ru-RU" sz="1200" dirty="0">
                <a:ea typeface="Calibri" panose="020F0502020204030204" pitchFamily="34" charset="0"/>
                <a:cs typeface="Times New Roman" panose="02020603050405020304" pitchFamily="18" charset="0"/>
              </a:rPr>
              <a:t> (</a:t>
            </a:r>
            <a:r>
              <a:rPr lang="ru-RU" sz="1200" dirty="0" err="1">
                <a:ea typeface="Calibri" panose="020F0502020204030204" pitchFamily="34" charset="0"/>
                <a:cs typeface="Times New Roman" panose="02020603050405020304" pitchFamily="18" charset="0"/>
              </a:rPr>
              <a:t>wow</a:t>
            </a:r>
            <a:r>
              <a:rPr lang="ru-RU" sz="1200" dirty="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Композиты.</a:t>
            </a:r>
            <a:r>
              <a:rPr lang="ru-RU" sz="1200" dirty="0">
                <a:ea typeface="Calibri" panose="020F0502020204030204" pitchFamily="34" charset="0"/>
                <a:cs typeface="Times New Roman" panose="02020603050405020304" pitchFamily="18" charset="0"/>
              </a:rPr>
              <a:t> Слова, состоящие из двух английских слов, например: </a:t>
            </a:r>
            <a:r>
              <a:rPr lang="ru-RU" sz="1200" dirty="0" err="1">
                <a:ea typeface="Calibri" panose="020F0502020204030204" pitchFamily="34" charset="0"/>
                <a:cs typeface="Times New Roman" panose="02020603050405020304" pitchFamily="18" charset="0"/>
              </a:rPr>
              <a:t>секонд-хэнд</a:t>
            </a:r>
            <a:r>
              <a:rPr lang="ru-RU" sz="1200" dirty="0">
                <a:ea typeface="Calibri" panose="020F0502020204030204" pitchFamily="34" charset="0"/>
                <a:cs typeface="Times New Roman" panose="02020603050405020304" pitchFamily="18" charset="0"/>
              </a:rPr>
              <a:t> – магазин, торгующий одеждой, бывшей в употреблении; видео-салон – комната для просмотра фильмов.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b="1" dirty="0">
                <a:ea typeface="Calibri" panose="020F0502020204030204" pitchFamily="34" charset="0"/>
                <a:cs typeface="Times New Roman" panose="02020603050405020304" pitchFamily="18" charset="0"/>
              </a:rPr>
              <a:t>Жаргонизмы</a:t>
            </a:r>
            <a:r>
              <a:rPr lang="ru-RU" sz="1200" dirty="0">
                <a:ea typeface="Calibri" panose="020F0502020204030204" pitchFamily="34" charset="0"/>
                <a:cs typeface="Times New Roman" panose="02020603050405020304" pitchFamily="18" charset="0"/>
              </a:rPr>
              <a:t>. Слова, появившиеся вследствие искажения каких-либо звуков, например: крезанутый (</a:t>
            </a:r>
            <a:r>
              <a:rPr lang="ru-RU" sz="1200" dirty="0" err="1">
                <a:ea typeface="Calibri" panose="020F0502020204030204" pitchFamily="34" charset="0"/>
                <a:cs typeface="Times New Roman" panose="02020603050405020304" pitchFamily="18" charset="0"/>
              </a:rPr>
              <a:t>crazy</a:t>
            </a:r>
            <a:r>
              <a:rPr lang="ru-RU" sz="1200" dirty="0">
                <a:ea typeface="Calibri" panose="020F0502020204030204" pitchFamily="34" charset="0"/>
                <a:cs typeface="Times New Roman" panose="02020603050405020304" pitchFamily="18" charset="0"/>
              </a:rPr>
              <a:t>) – сумасшедший.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r>
              <a:rPr lang="ru-RU" sz="1200" dirty="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773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Американский  английский</a:t>
            </a:r>
            <a:endParaRPr lang="ru-RU" dirty="0">
              <a:solidFill>
                <a:srgbClr val="FF0000"/>
              </a:solidFill>
            </a:endParaRPr>
          </a:p>
        </p:txBody>
      </p:sp>
      <p:sp>
        <p:nvSpPr>
          <p:cNvPr id="3" name="Объект 2"/>
          <p:cNvSpPr>
            <a:spLocks noGrp="1"/>
          </p:cNvSpPr>
          <p:nvPr>
            <p:ph idx="1"/>
          </p:nvPr>
        </p:nvSpPr>
        <p:spPr/>
        <p:txBody>
          <a:bodyPr>
            <a:normAutofit fontScale="92500" lnSpcReduction="20000"/>
          </a:bodyPr>
          <a:lstStyle/>
          <a:p>
            <a:pPr marL="0" indent="0">
              <a:buNone/>
            </a:pPr>
            <a:r>
              <a:rPr lang="ru-RU" dirty="0">
                <a:ea typeface="Calibri" panose="020F0502020204030204" pitchFamily="34" charset="0"/>
              </a:rPr>
              <a:t>В недавнем прошлом американцы любили сравнивать свою страну с "плавильным котлом" (</a:t>
            </a:r>
            <a:r>
              <a:rPr lang="ru-RU" dirty="0" err="1">
                <a:ea typeface="Calibri" panose="020F0502020204030204" pitchFamily="34" charset="0"/>
              </a:rPr>
              <a:t>melting</a:t>
            </a:r>
            <a:r>
              <a:rPr lang="ru-RU" dirty="0">
                <a:ea typeface="Calibri" panose="020F0502020204030204" pitchFamily="34" charset="0"/>
              </a:rPr>
              <a:t> </a:t>
            </a:r>
            <a:r>
              <a:rPr lang="ru-RU" dirty="0" err="1">
                <a:ea typeface="Calibri" panose="020F0502020204030204" pitchFamily="34" charset="0"/>
              </a:rPr>
              <a:t>pot</a:t>
            </a:r>
            <a:r>
              <a:rPr lang="ru-RU" dirty="0">
                <a:ea typeface="Calibri" panose="020F0502020204030204" pitchFamily="34" charset="0"/>
              </a:rPr>
              <a:t>), т. е. местом, где происходит смешение людей разных рас и национальностей, подчеркивая тем самым единство нации. В наши дни американское общество чаще сравнивают с "миской салата" (</a:t>
            </a:r>
            <a:r>
              <a:rPr lang="ru-RU" dirty="0" err="1">
                <a:ea typeface="Calibri" panose="020F0502020204030204" pitchFamily="34" charset="0"/>
              </a:rPr>
              <a:t>salad</a:t>
            </a:r>
            <a:r>
              <a:rPr lang="ru-RU" dirty="0">
                <a:ea typeface="Calibri" panose="020F0502020204030204" pitchFamily="34" charset="0"/>
              </a:rPr>
              <a:t> </a:t>
            </a:r>
            <a:r>
              <a:rPr lang="ru-RU" dirty="0" err="1">
                <a:ea typeface="Calibri" panose="020F0502020204030204" pitchFamily="34" charset="0"/>
              </a:rPr>
              <a:t>bowl</a:t>
            </a:r>
            <a:r>
              <a:rPr lang="ru-RU" dirty="0">
                <a:ea typeface="Calibri" panose="020F0502020204030204" pitchFamily="34" charset="0"/>
              </a:rPr>
              <a:t>), подчеркивая сохранения самобытности каждой этнической группы. Иногда американское общество сравнивают с "пиццей" (</a:t>
            </a:r>
            <a:r>
              <a:rPr lang="ru-RU" dirty="0" err="1">
                <a:ea typeface="Calibri" panose="020F0502020204030204" pitchFamily="34" charset="0"/>
              </a:rPr>
              <a:t>pizza</a:t>
            </a:r>
            <a:r>
              <a:rPr lang="ru-RU" dirty="0">
                <a:ea typeface="Calibri" panose="020F0502020204030204" pitchFamily="34" charset="0"/>
              </a:rPr>
              <a:t>), ингредиенты которой частично проникли друг в друга. При этом подчеркивается частичное взаимопроникновение национальных </a:t>
            </a:r>
            <a:r>
              <a:rPr lang="ru-RU" dirty="0" smtClean="0">
                <a:ea typeface="Calibri" panose="020F0502020204030204" pitchFamily="34" charset="0"/>
              </a:rPr>
              <a:t>культур.</a:t>
            </a:r>
            <a:endParaRPr lang="ru-RU" dirty="0"/>
          </a:p>
        </p:txBody>
      </p:sp>
    </p:spTree>
    <p:extLst>
      <p:ext uri="{BB962C8B-B14F-4D97-AF65-F5344CB8AC3E}">
        <p14:creationId xmlns:p14="http://schemas.microsoft.com/office/powerpoint/2010/main" val="1407273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8686800" cy="838200"/>
          </a:xfrm>
        </p:spPr>
        <p:txBody>
          <a:bodyPr>
            <a:normAutofit fontScale="90000"/>
          </a:bodyPr>
          <a:lstStyle/>
          <a:p>
            <a:r>
              <a:rPr lang="ru-RU" dirty="0" smtClean="0">
                <a:solidFill>
                  <a:srgbClr val="FF0000"/>
                </a:solidFill>
              </a:rPr>
              <a:t>       американский  вариант </a:t>
            </a:r>
            <a:br>
              <a:rPr lang="ru-RU" dirty="0" smtClean="0">
                <a:solidFill>
                  <a:srgbClr val="FF0000"/>
                </a:solidFill>
              </a:rPr>
            </a:br>
            <a:r>
              <a:rPr lang="ru-RU" dirty="0">
                <a:solidFill>
                  <a:srgbClr val="FF0000"/>
                </a:solidFill>
              </a:rPr>
              <a:t> </a:t>
            </a:r>
            <a:r>
              <a:rPr lang="ru-RU" dirty="0" smtClean="0">
                <a:solidFill>
                  <a:srgbClr val="FF0000"/>
                </a:solidFill>
              </a:rPr>
              <a:t>         английского  языка</a:t>
            </a:r>
            <a:endParaRPr lang="ru-RU" dirty="0">
              <a:solidFill>
                <a:srgbClr val="FF0000"/>
              </a:solidFill>
            </a:endParaRPr>
          </a:p>
        </p:txBody>
      </p:sp>
      <p:sp>
        <p:nvSpPr>
          <p:cNvPr id="3" name="Объект 2"/>
          <p:cNvSpPr>
            <a:spLocks noGrp="1"/>
          </p:cNvSpPr>
          <p:nvPr>
            <p:ph idx="1"/>
          </p:nvPr>
        </p:nvSpPr>
        <p:spPr/>
        <p:txBody>
          <a:bodyPr>
            <a:normAutofit fontScale="55000" lnSpcReduction="20000"/>
          </a:bodyPr>
          <a:lstStyle/>
          <a:p>
            <a:pPr marL="0" indent="0">
              <a:lnSpc>
                <a:spcPct val="115000"/>
              </a:lnSpc>
              <a:spcAft>
                <a:spcPts val="1000"/>
              </a:spcAft>
              <a:buNone/>
            </a:pPr>
            <a:r>
              <a:rPr lang="ru-RU" dirty="0" smtClean="0"/>
              <a:t> </a:t>
            </a:r>
            <a:r>
              <a:rPr lang="ru-RU" dirty="0">
                <a:ea typeface="Calibri" panose="020F0502020204030204" pitchFamily="34" charset="0"/>
                <a:cs typeface="Times New Roman" panose="02020603050405020304" pitchFamily="18" charset="0"/>
              </a:rPr>
              <a:t>Американский английский или американский вариант английского языка существенно отличается от британского варианта английского языка. Американский вариант английского языка часто называют упрощенным. Очевидно, это довольно точная его характеристика. Простым, часто малообразованным или неграмотным людям из разных стран, прибывшим в Новый Свет в поисках счастья, нужен был простой и доступный способ общения. "Американский вариант английского языка формировался на основе разговорного английского языка торговцев, нарождающейся буржуазии</a:t>
            </a:r>
            <a:r>
              <a:rPr lang="ru-RU" dirty="0" smtClean="0">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Но, как известно, не только британцы и ирландцы осваивали Америку. Туда потянулись люди со всей Европы: французы, испанцы, скандинавы, немцы, славяне, итальянцы. Новой нации был нужен объединяющий элемент, который мог бы преодолеть национальные различия. Таким элементом и стал преобразованный английский язык. Он неизбежно должен был стать проще в письме, произношении, грамматике. И также неизбежно впитать в себя элементы других языков. В отличие от британского варианта английского языка, американский вариант более гибкий, открытый к изменениям и легкий для восприятия.</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908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И американский английский, и британский английский являются всего лишь вариантами одного того же английского языка. Между ними больше сходств, чем различий, особенно там, где звучит речь образованных людей или используется язык науки. Причиной же большинства расхождений являются особенности исторического и культурного развития двух стран, разнообразие местных и региональных идиом и устойчивых выражений, а также влияние средств массовой информации и рекламы.</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91952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48680"/>
            <a:ext cx="8686800" cy="838200"/>
          </a:xfrm>
        </p:spPr>
        <p:txBody>
          <a:bodyPr>
            <a:normAutofit fontScale="90000"/>
          </a:bodyPr>
          <a:lstStyle/>
          <a:p>
            <a:r>
              <a:rPr lang="ru-RU" dirty="0" smtClean="0">
                <a:solidFill>
                  <a:srgbClr val="FF0000"/>
                </a:solidFill>
              </a:rPr>
              <a:t>   канадский  вариант  английского </a:t>
            </a:r>
            <a:br>
              <a:rPr lang="ru-RU" dirty="0" smtClean="0">
                <a:solidFill>
                  <a:srgbClr val="FF0000"/>
                </a:solidFill>
              </a:rPr>
            </a:br>
            <a:r>
              <a:rPr lang="ru-RU" dirty="0">
                <a:solidFill>
                  <a:srgbClr val="FF0000"/>
                </a:solidFill>
              </a:rPr>
              <a:t> </a:t>
            </a:r>
            <a:r>
              <a:rPr lang="ru-RU" dirty="0" smtClean="0">
                <a:solidFill>
                  <a:srgbClr val="FF0000"/>
                </a:solidFill>
              </a:rPr>
              <a:t>                              языка</a:t>
            </a:r>
            <a:endParaRPr lang="ru-RU" dirty="0">
              <a:solidFill>
                <a:srgbClr val="FF0000"/>
              </a:solidFill>
            </a:endParaRPr>
          </a:p>
        </p:txBody>
      </p:sp>
      <p:sp>
        <p:nvSpPr>
          <p:cNvPr id="3" name="Объект 2"/>
          <p:cNvSpPr>
            <a:spLocks noGrp="1"/>
          </p:cNvSpPr>
          <p:nvPr>
            <p:ph idx="1"/>
          </p:nvPr>
        </p:nvSpPr>
        <p:spPr/>
        <p:txBody>
          <a:bodyPr>
            <a:normAutofit fontScale="55000" lnSpcReduction="20000"/>
          </a:bodyPr>
          <a:lstStyle/>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Канадцы настаивают на том, что их вариант английского языка имеет совершенно четкие отличия от американского и британского вариантов английского языка, и это действительно так.</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Канадцы используют в речи некоторые британские выражения и слова, которые не употребляют американцы. Они называют резинку</a:t>
            </a:r>
            <a:r>
              <a:rPr lang="en-US" dirty="0">
                <a:latin typeface="Times New Roman" panose="02020603050405020304" pitchFamily="18" charset="0"/>
                <a:ea typeface="Calibri" panose="020F0502020204030204" pitchFamily="34" charset="0"/>
                <a:cs typeface="Times New Roman" panose="02020603050405020304" pitchFamily="18" charset="0"/>
              </a:rPr>
              <a:t> a rubber band (</a:t>
            </a:r>
            <a:r>
              <a:rPr lang="en-US" dirty="0" err="1">
                <a:latin typeface="Times New Roman" panose="02020603050405020304" pitchFamily="18" charset="0"/>
                <a:ea typeface="Calibri" panose="020F0502020204030204" pitchFamily="34" charset="0"/>
                <a:cs typeface="Times New Roman" panose="02020603050405020304" pitchFamily="18" charset="0"/>
              </a:rPr>
              <a:t>AmE</a:t>
            </a:r>
            <a:r>
              <a:rPr lang="en-US" dirty="0">
                <a:latin typeface="Times New Roman" panose="02020603050405020304" pitchFamily="18" charset="0"/>
                <a:ea typeface="Calibri" panose="020F0502020204030204" pitchFamily="34" charset="0"/>
                <a:cs typeface="Times New Roman" panose="02020603050405020304" pitchFamily="18" charset="0"/>
              </a:rPr>
              <a:t> – elastic); </a:t>
            </a:r>
            <a:r>
              <a:rPr lang="ru-RU" dirty="0">
                <a:ea typeface="Calibri" panose="020F0502020204030204" pitchFamily="34" charset="0"/>
                <a:cs typeface="Times New Roman" panose="02020603050405020304" pitchFamily="18" charset="0"/>
              </a:rPr>
              <a:t>диван</a:t>
            </a:r>
            <a:r>
              <a:rPr lang="en-US" dirty="0">
                <a:latin typeface="Times New Roman" panose="02020603050405020304" pitchFamily="18" charset="0"/>
                <a:ea typeface="Calibri" panose="020F0502020204030204" pitchFamily="34" charset="0"/>
                <a:cs typeface="Times New Roman" panose="02020603050405020304" pitchFamily="18" charset="0"/>
              </a:rPr>
              <a:t> a chesterfield (</a:t>
            </a:r>
            <a:r>
              <a:rPr lang="en-US" dirty="0" err="1">
                <a:latin typeface="Times New Roman" panose="02020603050405020304" pitchFamily="18" charset="0"/>
                <a:ea typeface="Calibri" panose="020F0502020204030204" pitchFamily="34" charset="0"/>
                <a:cs typeface="Times New Roman" panose="02020603050405020304" pitchFamily="18" charset="0"/>
              </a:rPr>
              <a:t>AmE</a:t>
            </a:r>
            <a:r>
              <a:rPr lang="en-US" dirty="0">
                <a:latin typeface="Times New Roman" panose="02020603050405020304" pitchFamily="18" charset="0"/>
                <a:ea typeface="Calibri" panose="020F0502020204030204" pitchFamily="34" charset="0"/>
                <a:cs typeface="Times New Roman" panose="02020603050405020304" pitchFamily="18" charset="0"/>
              </a:rPr>
              <a:t> – sofa, couch); </a:t>
            </a:r>
            <a:r>
              <a:rPr lang="ru-RU" dirty="0">
                <a:ea typeface="Calibri" panose="020F0502020204030204" pitchFamily="34" charset="0"/>
                <a:cs typeface="Times New Roman" panose="02020603050405020304" pitchFamily="18" charset="0"/>
              </a:rPr>
              <a:t>кроссовки</a:t>
            </a:r>
            <a:r>
              <a:rPr lang="en-US" dirty="0">
                <a:latin typeface="Times New Roman" panose="02020603050405020304" pitchFamily="18" charset="0"/>
                <a:ea typeface="Calibri" panose="020F0502020204030204" pitchFamily="34" charset="0"/>
                <a:cs typeface="Times New Roman" panose="02020603050405020304" pitchFamily="18" charset="0"/>
              </a:rPr>
              <a:t> runners (</a:t>
            </a:r>
            <a:r>
              <a:rPr lang="en-US" dirty="0" err="1">
                <a:latin typeface="Times New Roman" panose="02020603050405020304" pitchFamily="18" charset="0"/>
                <a:ea typeface="Calibri" panose="020F0502020204030204" pitchFamily="34" charset="0"/>
                <a:cs typeface="Times New Roman" panose="02020603050405020304" pitchFamily="18" charset="0"/>
              </a:rPr>
              <a:t>AmE</a:t>
            </a:r>
            <a:r>
              <a:rPr lang="en-US" dirty="0">
                <a:latin typeface="Times New Roman" panose="02020603050405020304" pitchFamily="18" charset="0"/>
                <a:ea typeface="Calibri" panose="020F0502020204030204" pitchFamily="34" charset="0"/>
                <a:cs typeface="Times New Roman" panose="02020603050405020304" pitchFamily="18" charset="0"/>
              </a:rPr>
              <a:t> – sneakers, tennis shoes); </a:t>
            </a:r>
            <a:r>
              <a:rPr lang="ru-RU" dirty="0">
                <a:ea typeface="Calibri" panose="020F0502020204030204" pitchFamily="34" charset="0"/>
                <a:cs typeface="Times New Roman" panose="02020603050405020304" pitchFamily="18" charset="0"/>
              </a:rPr>
              <a:t>кассу</a:t>
            </a:r>
            <a:r>
              <a:rPr lang="en-US" dirty="0">
                <a:latin typeface="Times New Roman" panose="02020603050405020304" pitchFamily="18" charset="0"/>
                <a:ea typeface="Calibri" panose="020F0502020204030204" pitchFamily="34" charset="0"/>
                <a:cs typeface="Times New Roman" panose="02020603050405020304" pitchFamily="18" charset="0"/>
              </a:rPr>
              <a:t> a cash register (</a:t>
            </a:r>
            <a:r>
              <a:rPr lang="en-US" dirty="0" err="1">
                <a:latin typeface="Times New Roman" panose="02020603050405020304" pitchFamily="18" charset="0"/>
                <a:ea typeface="Calibri" panose="020F0502020204030204" pitchFamily="34" charset="0"/>
                <a:cs typeface="Times New Roman" panose="02020603050405020304" pitchFamily="18" charset="0"/>
              </a:rPr>
              <a:t>AmE</a:t>
            </a:r>
            <a:r>
              <a:rPr lang="en-US" dirty="0">
                <a:latin typeface="Times New Roman" panose="02020603050405020304" pitchFamily="18" charset="0"/>
                <a:ea typeface="Calibri" panose="020F0502020204030204" pitchFamily="34" charset="0"/>
                <a:cs typeface="Times New Roman" panose="02020603050405020304" pitchFamily="18" charset="0"/>
              </a:rPr>
              <a:t> – a till).</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В США обращения "мадам" (</a:t>
            </a:r>
            <a:r>
              <a:rPr lang="ru-RU" dirty="0" err="1">
                <a:ea typeface="Calibri" panose="020F0502020204030204" pitchFamily="34" charset="0"/>
                <a:cs typeface="Times New Roman" panose="02020603050405020304" pitchFamily="18" charset="0"/>
              </a:rPr>
              <a:t>ma’am</a:t>
            </a:r>
            <a:r>
              <a:rPr lang="ru-RU" dirty="0">
                <a:ea typeface="Calibri" panose="020F0502020204030204" pitchFamily="34" charset="0"/>
                <a:cs typeface="Times New Roman" panose="02020603050405020304" pitchFamily="18" charset="0"/>
              </a:rPr>
              <a:t>) и "сэр" (</a:t>
            </a:r>
            <a:r>
              <a:rPr lang="ru-RU" dirty="0" err="1">
                <a:ea typeface="Calibri" panose="020F0502020204030204" pitchFamily="34" charset="0"/>
                <a:cs typeface="Times New Roman" panose="02020603050405020304" pitchFamily="18" charset="0"/>
              </a:rPr>
              <a:t>sir</a:t>
            </a:r>
            <a:r>
              <a:rPr lang="ru-RU" dirty="0">
                <a:ea typeface="Calibri" panose="020F0502020204030204" pitchFamily="34" charset="0"/>
                <a:cs typeface="Times New Roman" panose="02020603050405020304" pitchFamily="18" charset="0"/>
              </a:rPr>
              <a:t>) – это обычные вежливые формы обращения. В Канаде, если обратится к женщине "мадам", она, как правило, ответит, что недостаточно стара для такого обращения.</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ru-RU" dirty="0">
                <a:ea typeface="Calibri" panose="020F0502020204030204" pitchFamily="34" charset="0"/>
                <a:cs typeface="Times New Roman" panose="02020603050405020304" pitchFamily="18" charset="0"/>
              </a:rPr>
              <a:t>Считается, что канадский вариант английского языка больше похож на американский английский, чем на тот вариант английского языка, на котором говорят в Англии и других частях Соединенного Королевства.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52088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Американские читатели канадских текстов обращают внимание на то, что во многих словах, где в американском английском после "о" отсутствует буква "u" (</a:t>
            </a:r>
            <a:r>
              <a:rPr lang="ru-RU" dirty="0" err="1">
                <a:ea typeface="Calibri" panose="020F0502020204030204" pitchFamily="34" charset="0"/>
                <a:cs typeface="Times New Roman" panose="02020603050405020304" pitchFamily="18" charset="0"/>
              </a:rPr>
              <a:t>color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flavor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humor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neighbor</a:t>
            </a:r>
            <a:r>
              <a:rPr lang="ru-RU" dirty="0">
                <a:ea typeface="Calibri" panose="020F0502020204030204" pitchFamily="34" charset="0"/>
                <a:cs typeface="Times New Roman" panose="02020603050405020304" pitchFamily="18" charset="0"/>
              </a:rPr>
              <a:t>), в канадском английском она пишется: </a:t>
            </a:r>
            <a:r>
              <a:rPr lang="ru-RU" dirty="0" err="1">
                <a:ea typeface="Calibri" panose="020F0502020204030204" pitchFamily="34" charset="0"/>
                <a:cs typeface="Times New Roman" panose="02020603050405020304" pitchFamily="18" charset="0"/>
              </a:rPr>
              <a:t>сolour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flavour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humour</a:t>
            </a:r>
            <a:r>
              <a:rPr lang="ru-RU" dirty="0">
                <a:ea typeface="Calibri" panose="020F0502020204030204" pitchFamily="34" charset="0"/>
                <a:cs typeface="Times New Roman" panose="02020603050405020304" pitchFamily="18" charset="0"/>
              </a:rPr>
              <a:t> и </a:t>
            </a:r>
            <a:r>
              <a:rPr lang="ru-RU" dirty="0" err="1">
                <a:ea typeface="Calibri" panose="020F0502020204030204" pitchFamily="34" charset="0"/>
                <a:cs typeface="Times New Roman" panose="02020603050405020304" pitchFamily="18" charset="0"/>
              </a:rPr>
              <a:t>neighbour</a:t>
            </a:r>
            <a:r>
              <a:rPr lang="ru-RU" dirty="0">
                <a:ea typeface="Calibri" panose="020F0502020204030204" pitchFamily="34" charset="0"/>
                <a:cs typeface="Times New Roman" panose="02020603050405020304" pitchFamily="18" charset="0"/>
              </a:rPr>
              <a:t> (как в британском английском).</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ru-RU" dirty="0">
                <a:ea typeface="Calibri" panose="020F0502020204030204" pitchFamily="34" charset="0"/>
                <a:cs typeface="Times New Roman" panose="02020603050405020304" pitchFamily="18" charset="0"/>
              </a:rPr>
              <a:t>Речь канадца значительно отличается от речи американца по ударению в словах и делению на слоги: так, канадцы произносят PRO-</a:t>
            </a:r>
            <a:r>
              <a:rPr lang="ru-RU" dirty="0" err="1">
                <a:ea typeface="Calibri" panose="020F0502020204030204" pitchFamily="34" charset="0"/>
                <a:cs typeface="Times New Roman" panose="02020603050405020304" pitchFamily="18" charset="0"/>
              </a:rPr>
              <a:t>gress</a:t>
            </a:r>
            <a:r>
              <a:rPr lang="ru-RU" dirty="0">
                <a:ea typeface="Calibri" panose="020F0502020204030204" pitchFamily="34" charset="0"/>
                <a:cs typeface="Times New Roman" panose="02020603050405020304" pitchFamily="18" charset="0"/>
              </a:rPr>
              <a:t>, а не </a:t>
            </a:r>
            <a:r>
              <a:rPr lang="ru-RU" dirty="0" err="1">
                <a:ea typeface="Calibri" panose="020F0502020204030204" pitchFamily="34" charset="0"/>
                <a:cs typeface="Times New Roman" panose="02020603050405020304" pitchFamily="18" charset="0"/>
              </a:rPr>
              <a:t>prog</a:t>
            </a:r>
            <a:r>
              <a:rPr lang="ru-RU" dirty="0">
                <a:ea typeface="Calibri" panose="020F0502020204030204" pitchFamily="34" charset="0"/>
                <a:cs typeface="Times New Roman" panose="02020603050405020304" pitchFamily="18" charset="0"/>
              </a:rPr>
              <a:t>-RESS, слово </a:t>
            </a:r>
            <a:r>
              <a:rPr lang="ru-RU" dirty="0" err="1">
                <a:ea typeface="Calibri" panose="020F0502020204030204" pitchFamily="34" charset="0"/>
                <a:cs typeface="Times New Roman" panose="02020603050405020304" pitchFamily="18" charset="0"/>
              </a:rPr>
              <a:t>route</a:t>
            </a:r>
            <a:r>
              <a:rPr lang="ru-RU" dirty="0">
                <a:ea typeface="Calibri" panose="020F0502020204030204" pitchFamily="34" charset="0"/>
                <a:cs typeface="Times New Roman" panose="02020603050405020304" pitchFamily="18" charset="0"/>
              </a:rPr>
              <a:t> рифмуется с </a:t>
            </a:r>
            <a:r>
              <a:rPr lang="ru-RU" dirty="0" err="1">
                <a:ea typeface="Calibri" panose="020F0502020204030204" pitchFamily="34" charset="0"/>
                <a:cs typeface="Times New Roman" panose="02020603050405020304" pitchFamily="18" charset="0"/>
              </a:rPr>
              <a:t>out</a:t>
            </a:r>
            <a:r>
              <a:rPr lang="ru-RU" dirty="0">
                <a:ea typeface="Calibri" panose="020F0502020204030204" pitchFamily="34" charset="0"/>
                <a:cs typeface="Times New Roman" panose="02020603050405020304" pitchFamily="18" charset="0"/>
              </a:rPr>
              <a:t>, а не с </a:t>
            </a:r>
            <a:r>
              <a:rPr lang="ru-RU" dirty="0" err="1">
                <a:ea typeface="Calibri" panose="020F0502020204030204" pitchFamily="34" charset="0"/>
                <a:cs typeface="Times New Roman" panose="02020603050405020304" pitchFamily="18" charset="0"/>
              </a:rPr>
              <a:t>root</a:t>
            </a:r>
            <a:r>
              <a:rPr lang="ru-RU" dirty="0">
                <a:ea typeface="Calibri" panose="020F0502020204030204" pitchFamily="34" charset="0"/>
                <a:cs typeface="Times New Roman" panose="02020603050405020304" pitchFamily="18" charset="0"/>
              </a:rPr>
              <a:t>, и т.д. Канадцы славятся тем, что часто произносят </a:t>
            </a:r>
            <a:r>
              <a:rPr lang="ru-RU" dirty="0" err="1">
                <a:ea typeface="Calibri" panose="020F0502020204030204" pitchFamily="34" charset="0"/>
                <a:cs typeface="Times New Roman" panose="02020603050405020304" pitchFamily="18" charset="0"/>
              </a:rPr>
              <a:t>eh</a:t>
            </a:r>
            <a:r>
              <a:rPr lang="ru-RU" dirty="0">
                <a:ea typeface="Calibri" panose="020F0502020204030204" pitchFamily="34" charset="0"/>
                <a:cs typeface="Times New Roman" panose="02020603050405020304" pitchFamily="18" charset="0"/>
              </a:rPr>
              <a:t> (э). Это </a:t>
            </a:r>
            <a:r>
              <a:rPr lang="ru-RU" dirty="0" err="1">
                <a:ea typeface="Calibri" panose="020F0502020204030204" pitchFamily="34" charset="0"/>
                <a:cs typeface="Times New Roman" panose="02020603050405020304" pitchFamily="18" charset="0"/>
              </a:rPr>
              <a:t>eh</a:t>
            </a:r>
            <a:r>
              <a:rPr lang="ru-RU" dirty="0">
                <a:ea typeface="Calibri" panose="020F0502020204030204" pitchFamily="34" charset="0"/>
                <a:cs typeface="Times New Roman" panose="02020603050405020304" pitchFamily="18" charset="0"/>
              </a:rPr>
              <a:t> они произносят в конце утверждения или вопроса, как, например: </a:t>
            </a:r>
            <a:r>
              <a:rPr lang="ru-RU" dirty="0" err="1">
                <a:ea typeface="Calibri" panose="020F0502020204030204" pitchFamily="34" charset="0"/>
                <a:cs typeface="Times New Roman" panose="02020603050405020304" pitchFamily="18" charset="0"/>
              </a:rPr>
              <a:t>Hot</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enough</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for</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you</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eh</a:t>
            </a:r>
            <a:r>
              <a:rPr lang="ru-RU" dirty="0">
                <a:ea typeface="Calibri" panose="020F0502020204030204" pitchFamily="34" charset="0"/>
                <a:cs typeface="Times New Roman" panose="02020603050405020304" pitchFamily="18" charset="0"/>
              </a:rPr>
              <a:t>?</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63774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0">
              <a:buNone/>
            </a:pPr>
            <a:r>
              <a:rPr lang="ru-RU" dirty="0">
                <a:ea typeface="Calibri" panose="020F0502020204030204" pitchFamily="34" charset="0"/>
              </a:rPr>
              <a:t>В Новой Зеландии английский язык чище, чем в Австралии, ближе к классическому британскому варианту английского языка. Сами новозеландцы говорят, что их страна – вторая Британия или "Англия в Южном океане</a:t>
            </a:r>
            <a:r>
              <a:rPr lang="ru-RU" dirty="0" smtClean="0">
                <a:ea typeface="Calibri" panose="020F0502020204030204" pitchFamily="34" charset="0"/>
              </a:rPr>
              <a:t>". </a:t>
            </a:r>
            <a:r>
              <a:rPr lang="ru-RU" dirty="0">
                <a:ea typeface="Calibri" panose="020F0502020204030204" pitchFamily="34" charset="0"/>
              </a:rPr>
              <a:t>Но отдаленность от туманного Альбиона и соседство с местным народом маори наложили отпечаток на новозеландскую английскую речь. В частности, здесь говорят с убаюкивающей интонацией. По этому поводу есть шутка: "Если вы не можете заснуть, поговорите с </a:t>
            </a:r>
            <a:r>
              <a:rPr lang="ru-RU" dirty="0" smtClean="0">
                <a:ea typeface="Calibri" panose="020F0502020204030204" pitchFamily="34" charset="0"/>
              </a:rPr>
              <a:t>новозеландцем».</a:t>
            </a:r>
            <a:endParaRPr lang="ru-RU" dirty="0"/>
          </a:p>
        </p:txBody>
      </p:sp>
    </p:spTree>
    <p:extLst>
      <p:ext uri="{BB962C8B-B14F-4D97-AF65-F5344CB8AC3E}">
        <p14:creationId xmlns:p14="http://schemas.microsoft.com/office/powerpoint/2010/main" val="44087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nSpc>
                <a:spcPct val="115000"/>
              </a:lnSpc>
              <a:spcAft>
                <a:spcPts val="1000"/>
              </a:spcAft>
              <a:buNone/>
            </a:pPr>
            <a:r>
              <a:rPr lang="ru-RU" dirty="0">
                <a:ea typeface="Calibri" panose="020F0502020204030204" pitchFamily="34" charset="0"/>
                <a:cs typeface="Times New Roman" panose="02020603050405020304" pitchFamily="18" charset="0"/>
              </a:rPr>
              <a:t>Несмотря на сильное американское влияние, австралийский и новозеландский варианты английского языка представляют собой скорее ответвление британского, нежели американского варианта английского языка.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86247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55" y="4693009"/>
            <a:ext cx="8610600" cy="1512168"/>
          </a:xfrm>
        </p:spPr>
        <p:txBody>
          <a:bodyPr>
            <a:normAutofit/>
          </a:bodyPr>
          <a:lstStyle/>
          <a:p>
            <a:r>
              <a:rPr lang="ru-RU" sz="2400" dirty="0" smtClean="0">
                <a:solidFill>
                  <a:schemeClr val="tx1"/>
                </a:solidFill>
              </a:rPr>
              <a:t>ВАРИАНТ   ПРОИЗНОШЕНИЯ   ДАННОГО   ЯЗЫКА   ДЛЯ ОПРЕДЕЛЕННОЙ   ГРУППЫ   ЛЮДЕЙ</a:t>
            </a:r>
            <a:endParaRPr lang="ru-RU" sz="2400" dirty="0">
              <a:solidFill>
                <a:schemeClr val="tx1"/>
              </a:solidFill>
            </a:endParaRPr>
          </a:p>
        </p:txBody>
      </p:sp>
      <p:sp>
        <p:nvSpPr>
          <p:cNvPr id="3" name="Текст 2"/>
          <p:cNvSpPr>
            <a:spLocks noGrp="1"/>
          </p:cNvSpPr>
          <p:nvPr>
            <p:ph type="body" idx="1"/>
          </p:nvPr>
        </p:nvSpPr>
        <p:spPr>
          <a:xfrm>
            <a:off x="281444" y="476672"/>
            <a:ext cx="4290556" cy="648072"/>
          </a:xfrm>
        </p:spPr>
        <p:txBody>
          <a:bodyPr>
            <a:normAutofit/>
          </a:bodyPr>
          <a:lstStyle/>
          <a:p>
            <a:r>
              <a:rPr lang="ru-RU" sz="2400" dirty="0" smtClean="0">
                <a:solidFill>
                  <a:srgbClr val="FF0000"/>
                </a:solidFill>
              </a:rPr>
              <a:t>ЯЗЫКОВОЙ   ВАРИАНТ</a:t>
            </a:r>
            <a:endParaRPr lang="ru-RU" sz="2400" dirty="0">
              <a:solidFill>
                <a:srgbClr val="FF0000"/>
              </a:solidFill>
            </a:endParaRPr>
          </a:p>
        </p:txBody>
      </p:sp>
      <p:sp>
        <p:nvSpPr>
          <p:cNvPr id="4" name="Текст 3"/>
          <p:cNvSpPr>
            <a:spLocks noGrp="1"/>
          </p:cNvSpPr>
          <p:nvPr>
            <p:ph type="body" sz="half" idx="3"/>
          </p:nvPr>
        </p:nvSpPr>
        <p:spPr>
          <a:xfrm>
            <a:off x="4645025" y="548680"/>
            <a:ext cx="4292241" cy="504056"/>
          </a:xfrm>
        </p:spPr>
        <p:txBody>
          <a:bodyPr>
            <a:normAutofit/>
          </a:bodyPr>
          <a:lstStyle/>
          <a:p>
            <a:r>
              <a:rPr lang="ru-RU" sz="2400" dirty="0" smtClean="0">
                <a:solidFill>
                  <a:schemeClr val="accent2"/>
                </a:solidFill>
              </a:rPr>
              <a:t>     </a:t>
            </a:r>
            <a:r>
              <a:rPr lang="ru-RU" sz="2400" dirty="0" smtClean="0">
                <a:solidFill>
                  <a:srgbClr val="FF0000"/>
                </a:solidFill>
              </a:rPr>
              <a:t>ДИАЛЕКТНАЯ РЕЧЬ</a:t>
            </a:r>
            <a:endParaRPr lang="ru-RU" sz="2400" dirty="0">
              <a:solidFill>
                <a:srgbClr val="FF0000"/>
              </a:solidFill>
            </a:endParaRPr>
          </a:p>
        </p:txBody>
      </p:sp>
      <p:sp>
        <p:nvSpPr>
          <p:cNvPr id="5" name="Объект 4"/>
          <p:cNvSpPr>
            <a:spLocks noGrp="1"/>
          </p:cNvSpPr>
          <p:nvPr>
            <p:ph sz="quarter" idx="2"/>
          </p:nvPr>
        </p:nvSpPr>
        <p:spPr/>
        <p:txBody>
          <a:bodyPr>
            <a:normAutofit/>
          </a:bodyPr>
          <a:lstStyle/>
          <a:p>
            <a:pPr marL="0" indent="0">
              <a:buNone/>
            </a:pPr>
            <a:r>
              <a:rPr lang="ru-RU" sz="2800" dirty="0" smtClean="0"/>
              <a:t>Некоторые  варианты английского  языка  уже начали зарекомендовывать себя как самостоятельные языки (другие неизбежно последуют их примеру)</a:t>
            </a:r>
            <a:endParaRPr lang="ru-RU" sz="2800" dirty="0"/>
          </a:p>
        </p:txBody>
      </p:sp>
      <p:sp>
        <p:nvSpPr>
          <p:cNvPr id="6" name="Объект 5"/>
          <p:cNvSpPr>
            <a:spLocks noGrp="1"/>
          </p:cNvSpPr>
          <p:nvPr>
            <p:ph sz="quarter" idx="4"/>
          </p:nvPr>
        </p:nvSpPr>
        <p:spPr/>
        <p:txBody>
          <a:bodyPr>
            <a:normAutofit/>
          </a:bodyPr>
          <a:lstStyle/>
          <a:p>
            <a:pPr marL="0" indent="0">
              <a:buNone/>
            </a:pPr>
            <a:r>
              <a:rPr lang="ru-RU" sz="2800" dirty="0" smtClean="0"/>
              <a:t>НИКОГДА не произойдет с диалектной речью</a:t>
            </a:r>
            <a:endParaRPr lang="ru-RU" sz="2800" dirty="0"/>
          </a:p>
        </p:txBody>
      </p:sp>
    </p:spTree>
    <p:extLst>
      <p:ext uri="{BB962C8B-B14F-4D97-AF65-F5344CB8AC3E}">
        <p14:creationId xmlns:p14="http://schemas.microsoft.com/office/powerpoint/2010/main" val="3604177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571" y="412014"/>
            <a:ext cx="7642917" cy="400110"/>
          </a:xfrm>
          <a:prstGeom prst="rect">
            <a:avLst/>
          </a:prstGeom>
          <a:noFill/>
        </p:spPr>
        <p:txBody>
          <a:bodyPr wrap="square" rtlCol="0">
            <a:spAutoFit/>
          </a:bodyPr>
          <a:lstStyle/>
          <a:p>
            <a:r>
              <a:rPr lang="ru-RU" sz="2000" dirty="0" smtClean="0">
                <a:solidFill>
                  <a:srgbClr val="FF0000"/>
                </a:solidFill>
              </a:rPr>
              <a:t>ТИПЫ    БРИТАНСКОГО   АНГЛИЙСКОГО  ЯЗЫКА</a:t>
            </a:r>
            <a:endParaRPr lang="ru-RU" sz="2000" dirty="0">
              <a:solidFill>
                <a:srgbClr val="FF0000"/>
              </a:solidFill>
            </a:endParaRPr>
          </a:p>
        </p:txBody>
      </p:sp>
      <p:cxnSp>
        <p:nvCxnSpPr>
          <p:cNvPr id="6" name="Прямая соединительная линия 5"/>
          <p:cNvCxnSpPr>
            <a:endCxn id="9" idx="0"/>
          </p:cNvCxnSpPr>
          <p:nvPr/>
        </p:nvCxnSpPr>
        <p:spPr>
          <a:xfrm rot="10800000" flipV="1">
            <a:off x="1535886" y="785794"/>
            <a:ext cx="1107289"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00034" y="1428736"/>
            <a:ext cx="207170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Conservative</a:t>
            </a:r>
            <a:endParaRPr lang="ru-RU" dirty="0">
              <a:solidFill>
                <a:schemeClr val="tx1"/>
              </a:solidFill>
            </a:endParaRPr>
          </a:p>
        </p:txBody>
      </p:sp>
      <p:sp>
        <p:nvSpPr>
          <p:cNvPr id="10" name="Прямоугольник 9"/>
          <p:cNvSpPr/>
          <p:nvPr/>
        </p:nvSpPr>
        <p:spPr>
          <a:xfrm>
            <a:off x="2714611" y="1428736"/>
            <a:ext cx="1572429"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RP</a:t>
            </a:r>
          </a:p>
          <a:p>
            <a:pPr algn="ctr"/>
            <a:r>
              <a:rPr lang="en-US" dirty="0" smtClean="0">
                <a:solidFill>
                  <a:schemeClr val="tx1"/>
                </a:solidFill>
              </a:rPr>
              <a:t> </a:t>
            </a:r>
            <a:endParaRPr lang="ru-RU" dirty="0">
              <a:solidFill>
                <a:schemeClr val="tx1"/>
              </a:solidFill>
            </a:endParaRPr>
          </a:p>
        </p:txBody>
      </p:sp>
      <p:cxnSp>
        <p:nvCxnSpPr>
          <p:cNvPr id="12" name="Прямая соединительная линия 11"/>
          <p:cNvCxnSpPr>
            <a:endCxn id="10" idx="0"/>
          </p:cNvCxnSpPr>
          <p:nvPr/>
        </p:nvCxnSpPr>
        <p:spPr>
          <a:xfrm flipH="1">
            <a:off x="3500826" y="812124"/>
            <a:ext cx="178201" cy="616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4" idx="2"/>
            <a:endCxn id="21" idx="0"/>
          </p:cNvCxnSpPr>
          <p:nvPr/>
        </p:nvCxnSpPr>
        <p:spPr>
          <a:xfrm>
            <a:off x="5143030" y="812124"/>
            <a:ext cx="299878" cy="6146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4551313" y="1426818"/>
            <a:ext cx="178319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Advanced </a:t>
            </a:r>
            <a:endParaRPr lang="ru-RU" dirty="0">
              <a:solidFill>
                <a:schemeClr val="tx1"/>
              </a:solidFill>
            </a:endParaRPr>
          </a:p>
        </p:txBody>
      </p:sp>
      <p:sp>
        <p:nvSpPr>
          <p:cNvPr id="26" name="Прямоугольник 25"/>
          <p:cNvSpPr/>
          <p:nvPr/>
        </p:nvSpPr>
        <p:spPr>
          <a:xfrm>
            <a:off x="6605344" y="1428736"/>
            <a:ext cx="200026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National  </a:t>
            </a:r>
            <a:r>
              <a:rPr lang="en-US" dirty="0" err="1" smtClean="0">
                <a:solidFill>
                  <a:schemeClr val="tx1"/>
                </a:solidFill>
              </a:rPr>
              <a:t>Standart</a:t>
            </a:r>
            <a:endParaRPr lang="ru-RU" dirty="0">
              <a:solidFill>
                <a:schemeClr val="tx1"/>
              </a:solidFill>
            </a:endParaRPr>
          </a:p>
        </p:txBody>
      </p:sp>
      <p:cxnSp>
        <p:nvCxnSpPr>
          <p:cNvPr id="28" name="Прямая соединительная линия 27"/>
          <p:cNvCxnSpPr>
            <a:endCxn id="26" idx="0"/>
          </p:cNvCxnSpPr>
          <p:nvPr/>
        </p:nvCxnSpPr>
        <p:spPr>
          <a:xfrm>
            <a:off x="6424783" y="812124"/>
            <a:ext cx="1180693" cy="616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9" idx="2"/>
            <a:endCxn id="75" idx="0"/>
          </p:cNvCxnSpPr>
          <p:nvPr/>
        </p:nvCxnSpPr>
        <p:spPr>
          <a:xfrm>
            <a:off x="1535885" y="2071678"/>
            <a:ext cx="0" cy="315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stCxn id="10" idx="2"/>
            <a:endCxn id="76" idx="0"/>
          </p:cNvCxnSpPr>
          <p:nvPr/>
        </p:nvCxnSpPr>
        <p:spPr>
          <a:xfrm flipH="1">
            <a:off x="3497673" y="2071678"/>
            <a:ext cx="3153"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a:off x="5451076" y="1628800"/>
            <a:ext cx="8384" cy="728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rot="5400000">
            <a:off x="7426881" y="2143514"/>
            <a:ext cx="356396" cy="794"/>
          </a:xfrm>
          <a:prstGeom prst="line">
            <a:avLst/>
          </a:prstGeom>
        </p:spPr>
        <p:style>
          <a:lnRef idx="1">
            <a:schemeClr val="accent1"/>
          </a:lnRef>
          <a:fillRef idx="0">
            <a:schemeClr val="accent1"/>
          </a:fillRef>
          <a:effectRef idx="0">
            <a:schemeClr val="accent1"/>
          </a:effectRef>
          <a:fontRef idx="minor">
            <a:schemeClr val="tx1"/>
          </a:fontRef>
        </p:style>
      </p:cxnSp>
      <p:sp>
        <p:nvSpPr>
          <p:cNvPr id="75" name="Овал 74"/>
          <p:cNvSpPr/>
          <p:nvPr/>
        </p:nvSpPr>
        <p:spPr>
          <a:xfrm>
            <a:off x="607191" y="2386824"/>
            <a:ext cx="1857388" cy="1107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к</a:t>
            </a:r>
            <a:r>
              <a:rPr lang="ru-RU" dirty="0" smtClean="0">
                <a:solidFill>
                  <a:schemeClr val="tx1"/>
                </a:solidFill>
              </a:rPr>
              <a:t>онсервативный  английский</a:t>
            </a:r>
            <a:endParaRPr lang="ru-RU" dirty="0">
              <a:solidFill>
                <a:schemeClr val="tx1"/>
              </a:solidFill>
            </a:endParaRPr>
          </a:p>
        </p:txBody>
      </p:sp>
      <p:sp>
        <p:nvSpPr>
          <p:cNvPr id="76" name="Овал 75"/>
          <p:cNvSpPr/>
          <p:nvPr/>
        </p:nvSpPr>
        <p:spPr>
          <a:xfrm>
            <a:off x="2567016" y="2357430"/>
            <a:ext cx="1861314" cy="110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a:t>
            </a:r>
            <a:r>
              <a:rPr lang="ru-RU" dirty="0" smtClean="0">
                <a:solidFill>
                  <a:schemeClr val="tx1"/>
                </a:solidFill>
              </a:rPr>
              <a:t>ринятый стандарт</a:t>
            </a:r>
            <a:endParaRPr lang="ru-RU" dirty="0">
              <a:solidFill>
                <a:schemeClr val="tx1"/>
              </a:solidFill>
            </a:endParaRPr>
          </a:p>
        </p:txBody>
      </p:sp>
      <p:sp>
        <p:nvSpPr>
          <p:cNvPr id="77" name="Овал 76"/>
          <p:cNvSpPr/>
          <p:nvPr/>
        </p:nvSpPr>
        <p:spPr>
          <a:xfrm>
            <a:off x="4529219" y="2357033"/>
            <a:ext cx="1889555" cy="110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Продвинутый английский</a:t>
            </a:r>
            <a:endParaRPr lang="ru-RU" dirty="0">
              <a:solidFill>
                <a:schemeClr val="tx1"/>
              </a:solidFill>
            </a:endParaRPr>
          </a:p>
        </p:txBody>
      </p:sp>
      <p:sp>
        <p:nvSpPr>
          <p:cNvPr id="78" name="Овал 77"/>
          <p:cNvSpPr/>
          <p:nvPr/>
        </p:nvSpPr>
        <p:spPr>
          <a:xfrm>
            <a:off x="6605344" y="2357032"/>
            <a:ext cx="2000264" cy="1107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национальный стандарт</a:t>
            </a:r>
            <a:endParaRPr lang="ru-RU" dirty="0">
              <a:solidFill>
                <a:schemeClr val="tx1"/>
              </a:solidFill>
            </a:endParaRPr>
          </a:p>
        </p:txBody>
      </p:sp>
      <p:sp>
        <p:nvSpPr>
          <p:cNvPr id="79" name="Скругленный прямоугольник 78"/>
          <p:cNvSpPr/>
          <p:nvPr/>
        </p:nvSpPr>
        <p:spPr>
          <a:xfrm>
            <a:off x="673909" y="3714752"/>
            <a:ext cx="1714512"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r>
              <a:rPr lang="en-US" dirty="0" smtClean="0">
                <a:solidFill>
                  <a:schemeClr val="tx1"/>
                </a:solidFill>
              </a:rPr>
              <a:t>Queen’s or King’s language</a:t>
            </a:r>
          </a:p>
          <a:p>
            <a:pPr algn="ctr"/>
            <a:endParaRPr lang="en-US" dirty="0" smtClean="0">
              <a:solidFill>
                <a:schemeClr val="tx1"/>
              </a:solidFill>
            </a:endParaRPr>
          </a:p>
          <a:p>
            <a:pPr algn="ctr"/>
            <a:r>
              <a:rPr lang="ru-RU" dirty="0" smtClean="0">
                <a:solidFill>
                  <a:schemeClr val="tx1"/>
                </a:solidFill>
              </a:rPr>
              <a:t>(язык королевской семьи и парламента)</a:t>
            </a:r>
            <a:endParaRPr lang="en-US" dirty="0" smtClean="0">
              <a:solidFill>
                <a:schemeClr val="tx1"/>
              </a:solidFill>
            </a:endParaRPr>
          </a:p>
          <a:p>
            <a:pPr algn="ctr"/>
            <a:endParaRPr lang="ru-RU" dirty="0"/>
          </a:p>
        </p:txBody>
      </p:sp>
      <p:cxnSp>
        <p:nvCxnSpPr>
          <p:cNvPr id="81" name="Прямая соединительная линия 80"/>
          <p:cNvCxnSpPr/>
          <p:nvPr/>
        </p:nvCxnSpPr>
        <p:spPr>
          <a:xfrm>
            <a:off x="1531165" y="3212976"/>
            <a:ext cx="0" cy="585085"/>
          </a:xfrm>
          <a:prstGeom prst="line">
            <a:avLst/>
          </a:prstGeom>
        </p:spPr>
        <p:style>
          <a:lnRef idx="1">
            <a:schemeClr val="accent1"/>
          </a:lnRef>
          <a:fillRef idx="0">
            <a:schemeClr val="accent1"/>
          </a:fillRef>
          <a:effectRef idx="0">
            <a:schemeClr val="accent1"/>
          </a:effectRef>
          <a:fontRef idx="minor">
            <a:schemeClr val="tx1"/>
          </a:fontRef>
        </p:style>
      </p:cxnSp>
      <p:sp>
        <p:nvSpPr>
          <p:cNvPr id="86" name="Скругленный прямоугольник 85"/>
          <p:cNvSpPr/>
          <p:nvPr/>
        </p:nvSpPr>
        <p:spPr>
          <a:xfrm>
            <a:off x="2615536" y="3714752"/>
            <a:ext cx="1771656"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Received Pronunciation</a:t>
            </a:r>
          </a:p>
          <a:p>
            <a:pPr algn="ctr"/>
            <a:endParaRPr lang="en-US" dirty="0" smtClean="0">
              <a:solidFill>
                <a:schemeClr val="tx1"/>
              </a:solidFill>
            </a:endParaRPr>
          </a:p>
          <a:p>
            <a:pPr algn="ctr"/>
            <a:r>
              <a:rPr lang="en-US" dirty="0" smtClean="0">
                <a:solidFill>
                  <a:schemeClr val="tx1"/>
                </a:solidFill>
              </a:rPr>
              <a:t>BBC English</a:t>
            </a:r>
          </a:p>
          <a:p>
            <a:pPr algn="ctr"/>
            <a:r>
              <a:rPr lang="en-US" dirty="0" smtClean="0">
                <a:solidFill>
                  <a:schemeClr val="tx1"/>
                </a:solidFill>
              </a:rPr>
              <a:t>(</a:t>
            </a:r>
            <a:r>
              <a:rPr lang="ru-RU" dirty="0" smtClean="0">
                <a:solidFill>
                  <a:schemeClr val="tx1"/>
                </a:solidFill>
              </a:rPr>
              <a:t>язык СМИ)</a:t>
            </a:r>
            <a:endParaRPr lang="ru-RU" dirty="0">
              <a:solidFill>
                <a:schemeClr val="tx1"/>
              </a:solidFill>
            </a:endParaRPr>
          </a:p>
        </p:txBody>
      </p:sp>
      <p:cxnSp>
        <p:nvCxnSpPr>
          <p:cNvPr id="88" name="Прямая соединительная линия 87"/>
          <p:cNvCxnSpPr>
            <a:stCxn id="76" idx="4"/>
          </p:cNvCxnSpPr>
          <p:nvPr/>
        </p:nvCxnSpPr>
        <p:spPr>
          <a:xfrm>
            <a:off x="3497673" y="3464718"/>
            <a:ext cx="2757" cy="438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5459876" y="3505518"/>
            <a:ext cx="14121" cy="438021"/>
          </a:xfrm>
          <a:prstGeom prst="line">
            <a:avLst/>
          </a:prstGeom>
        </p:spPr>
        <p:style>
          <a:lnRef idx="1">
            <a:schemeClr val="accent1"/>
          </a:lnRef>
          <a:fillRef idx="0">
            <a:schemeClr val="accent1"/>
          </a:fillRef>
          <a:effectRef idx="0">
            <a:schemeClr val="accent1"/>
          </a:effectRef>
          <a:fontRef idx="minor">
            <a:schemeClr val="tx1"/>
          </a:fontRef>
        </p:style>
      </p:cxnSp>
      <p:sp>
        <p:nvSpPr>
          <p:cNvPr id="100" name="Скругленный прямоугольник 99"/>
          <p:cNvSpPr/>
          <p:nvPr/>
        </p:nvSpPr>
        <p:spPr>
          <a:xfrm>
            <a:off x="4626916" y="3724528"/>
            <a:ext cx="1714512"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Язык молодежи</a:t>
            </a:r>
            <a:endParaRPr lang="ru-RU" dirty="0">
              <a:solidFill>
                <a:schemeClr val="tx1"/>
              </a:solidFill>
            </a:endParaRPr>
          </a:p>
        </p:txBody>
      </p:sp>
      <p:cxnSp>
        <p:nvCxnSpPr>
          <p:cNvPr id="103" name="Прямая соединительная линия 102"/>
          <p:cNvCxnSpPr>
            <a:stCxn id="78" idx="4"/>
          </p:cNvCxnSpPr>
          <p:nvPr/>
        </p:nvCxnSpPr>
        <p:spPr>
          <a:xfrm flipH="1">
            <a:off x="7604682" y="3464321"/>
            <a:ext cx="794" cy="250829"/>
          </a:xfrm>
          <a:prstGeom prst="line">
            <a:avLst/>
          </a:prstGeom>
        </p:spPr>
        <p:style>
          <a:lnRef idx="1">
            <a:schemeClr val="accent1"/>
          </a:lnRef>
          <a:fillRef idx="0">
            <a:schemeClr val="accent1"/>
          </a:fillRef>
          <a:effectRef idx="0">
            <a:schemeClr val="accent1"/>
          </a:effectRef>
          <a:fontRef idx="minor">
            <a:schemeClr val="tx1"/>
          </a:fontRef>
        </p:style>
      </p:cxnSp>
      <p:sp>
        <p:nvSpPr>
          <p:cNvPr id="109" name="Скругленный прямоугольник 108"/>
          <p:cNvSpPr/>
          <p:nvPr/>
        </p:nvSpPr>
        <p:spPr>
          <a:xfrm>
            <a:off x="6715140" y="3714752"/>
            <a:ext cx="1785950"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Классический литературный английский .</a:t>
            </a:r>
          </a:p>
          <a:p>
            <a:pPr algn="ctr"/>
            <a:r>
              <a:rPr lang="ru-RU" dirty="0" smtClean="0">
                <a:solidFill>
                  <a:schemeClr val="tx1"/>
                </a:solidFill>
              </a:rPr>
              <a:t>Язык образованного населения Англии</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down)">
                                      <p:cBhvr>
                                        <p:cTn id="44" dur="500"/>
                                        <p:tgtEl>
                                          <p:spTgt spid="7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down)">
                                      <p:cBhvr>
                                        <p:cTn id="47" dur="500"/>
                                        <p:tgtEl>
                                          <p:spTgt spid="7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down)">
                                      <p:cBhvr>
                                        <p:cTn id="50" dur="500"/>
                                        <p:tgtEl>
                                          <p:spTgt spid="7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down)">
                                      <p:cBhvr>
                                        <p:cTn id="53" dur="500"/>
                                        <p:tgtEl>
                                          <p:spTgt spid="7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down)">
                                      <p:cBhvr>
                                        <p:cTn id="58" dur="500"/>
                                        <p:tgtEl>
                                          <p:spTgt spid="7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down)">
                                      <p:cBhvr>
                                        <p:cTn id="61" dur="500"/>
                                        <p:tgtEl>
                                          <p:spTgt spid="8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500"/>
                                        <p:tgtEl>
                                          <p:spTgt spid="10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wipe(down)">
                                      <p:cBhvr>
                                        <p:cTn id="6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21" grpId="0" animBg="1"/>
      <p:bldP spid="26" grpId="0" animBg="1"/>
      <p:bldP spid="75" grpId="0" animBg="1"/>
      <p:bldP spid="76" grpId="0" animBg="1"/>
      <p:bldP spid="77" grpId="0" animBg="1"/>
      <p:bldP spid="78" grpId="0" animBg="1"/>
      <p:bldP spid="79" grpId="0" animBg="1"/>
      <p:bldP spid="86" grpId="0" animBg="1"/>
      <p:bldP spid="100" grpId="0" animBg="1"/>
      <p:bldP spid="1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827584" y="476672"/>
            <a:ext cx="7704856" cy="10801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Современные   английские   диалекты</a:t>
            </a:r>
            <a:endParaRPr lang="ru-RU" sz="2400"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42350651"/>
              </p:ext>
            </p:extLst>
          </p:nvPr>
        </p:nvGraphicFramePr>
        <p:xfrm>
          <a:off x="395534" y="2265432"/>
          <a:ext cx="8136905" cy="1091560"/>
        </p:xfrm>
        <a:graphic>
          <a:graphicData uri="http://schemas.openxmlformats.org/drawingml/2006/table">
            <a:tbl>
              <a:tblPr firstRow="1" bandRow="1">
                <a:tableStyleId>{5C22544A-7EE6-4342-B048-85BDC9FD1C3A}</a:tableStyleId>
              </a:tblPr>
              <a:tblGrid>
                <a:gridCol w="1627381"/>
                <a:gridCol w="1627381"/>
                <a:gridCol w="1627381"/>
                <a:gridCol w="1627381"/>
                <a:gridCol w="1627381"/>
              </a:tblGrid>
              <a:tr h="545780">
                <a:tc>
                  <a:txBody>
                    <a:bodyPr/>
                    <a:lstStyle/>
                    <a:p>
                      <a:r>
                        <a:rPr lang="ru-RU" sz="1800" dirty="0" smtClean="0"/>
                        <a:t>Северные</a:t>
                      </a:r>
                      <a:endParaRPr lang="ru-RU" sz="1800" dirty="0"/>
                    </a:p>
                  </a:txBody>
                  <a:tcPr/>
                </a:tc>
                <a:tc>
                  <a:txBody>
                    <a:bodyPr/>
                    <a:lstStyle/>
                    <a:p>
                      <a:r>
                        <a:rPr lang="ru-RU" dirty="0" smtClean="0"/>
                        <a:t>Средние</a:t>
                      </a:r>
                      <a:endParaRPr lang="ru-RU" dirty="0"/>
                    </a:p>
                  </a:txBody>
                  <a:tcPr/>
                </a:tc>
                <a:tc>
                  <a:txBody>
                    <a:bodyPr/>
                    <a:lstStyle/>
                    <a:p>
                      <a:r>
                        <a:rPr lang="ru-RU" dirty="0" smtClean="0"/>
                        <a:t>Восточные</a:t>
                      </a:r>
                      <a:endParaRPr lang="ru-RU" dirty="0"/>
                    </a:p>
                  </a:txBody>
                  <a:tcPr/>
                </a:tc>
                <a:tc>
                  <a:txBody>
                    <a:bodyPr/>
                    <a:lstStyle/>
                    <a:p>
                      <a:r>
                        <a:rPr lang="ru-RU" dirty="0" smtClean="0"/>
                        <a:t>Западные</a:t>
                      </a:r>
                      <a:endParaRPr lang="ru-RU" dirty="0"/>
                    </a:p>
                  </a:txBody>
                  <a:tcPr/>
                </a:tc>
                <a:tc>
                  <a:txBody>
                    <a:bodyPr/>
                    <a:lstStyle/>
                    <a:p>
                      <a:r>
                        <a:rPr lang="ru-RU" dirty="0" smtClean="0"/>
                        <a:t>Южные</a:t>
                      </a:r>
                      <a:endParaRPr lang="ru-RU" dirty="0"/>
                    </a:p>
                  </a:txBody>
                  <a:tcPr/>
                </a:tc>
              </a:tr>
              <a:tr h="545780">
                <a:tc>
                  <a:txBody>
                    <a:bodyPr/>
                    <a:lstStyle/>
                    <a:p>
                      <a:r>
                        <a:rPr lang="ru-RU" dirty="0" smtClean="0"/>
                        <a:t>3</a:t>
                      </a:r>
                      <a:r>
                        <a:rPr lang="ru-RU" baseline="0" dirty="0" smtClean="0"/>
                        <a:t> подгруппы</a:t>
                      </a:r>
                      <a:endParaRPr lang="ru-RU" dirty="0"/>
                    </a:p>
                  </a:txBody>
                  <a:tcPr/>
                </a:tc>
                <a:tc>
                  <a:txBody>
                    <a:bodyPr/>
                    <a:lstStyle/>
                    <a:p>
                      <a:r>
                        <a:rPr lang="ru-RU" dirty="0" smtClean="0"/>
                        <a:t>10 подгрупп</a:t>
                      </a:r>
                      <a:endParaRPr lang="ru-RU" dirty="0"/>
                    </a:p>
                  </a:txBody>
                  <a:tcPr/>
                </a:tc>
                <a:tc>
                  <a:txBody>
                    <a:bodyPr/>
                    <a:lstStyle/>
                    <a:p>
                      <a:r>
                        <a:rPr lang="ru-RU" dirty="0" smtClean="0"/>
                        <a:t>5 подгрупп</a:t>
                      </a:r>
                      <a:endParaRPr lang="ru-RU" dirty="0"/>
                    </a:p>
                  </a:txBody>
                  <a:tcPr/>
                </a:tc>
                <a:tc>
                  <a:txBody>
                    <a:bodyPr/>
                    <a:lstStyle/>
                    <a:p>
                      <a:r>
                        <a:rPr lang="ru-RU" dirty="0" smtClean="0"/>
                        <a:t>2 подгруппы</a:t>
                      </a:r>
                      <a:endParaRPr lang="ru-RU" dirty="0"/>
                    </a:p>
                  </a:txBody>
                  <a:tcPr/>
                </a:tc>
                <a:tc>
                  <a:txBody>
                    <a:bodyPr/>
                    <a:lstStyle/>
                    <a:p>
                      <a:r>
                        <a:rPr lang="ru-RU" dirty="0" smtClean="0"/>
                        <a:t>10 подгрупп</a:t>
                      </a:r>
                      <a:endParaRPr lang="ru-RU" dirty="0"/>
                    </a:p>
                  </a:txBody>
                  <a:tcPr/>
                </a:tc>
              </a:tr>
            </a:tbl>
          </a:graphicData>
        </a:graphic>
      </p:graphicFrame>
      <p:sp>
        <p:nvSpPr>
          <p:cNvPr id="5" name="Выноска со стрелкой вниз 4"/>
          <p:cNvSpPr/>
          <p:nvPr/>
        </p:nvSpPr>
        <p:spPr>
          <a:xfrm>
            <a:off x="3419872" y="1556792"/>
            <a:ext cx="2520280" cy="6012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ТЕРРИТОРИАЛЬНЫЕ</a:t>
            </a:r>
            <a:endParaRPr lang="ru-RU" dirty="0">
              <a:solidFill>
                <a:srgbClr val="002060"/>
              </a:solidFill>
            </a:endParaRPr>
          </a:p>
        </p:txBody>
      </p:sp>
      <p:sp>
        <p:nvSpPr>
          <p:cNvPr id="6" name="Выноска со стрелкой вниз 5"/>
          <p:cNvSpPr/>
          <p:nvPr/>
        </p:nvSpPr>
        <p:spPr>
          <a:xfrm>
            <a:off x="3419872" y="3645024"/>
            <a:ext cx="2520280" cy="7920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РЕГИОНАЛЬНЫЕ</a:t>
            </a:r>
            <a:endParaRPr lang="ru-RU" dirty="0">
              <a:solidFill>
                <a:srgbClr val="00206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50947545"/>
              </p:ext>
            </p:extLst>
          </p:nvPr>
        </p:nvGraphicFramePr>
        <p:xfrm>
          <a:off x="539552" y="4653136"/>
          <a:ext cx="7992888" cy="730880"/>
        </p:xfrm>
        <a:graphic>
          <a:graphicData uri="http://schemas.openxmlformats.org/drawingml/2006/table">
            <a:tbl>
              <a:tblPr firstRow="1" bandRow="1">
                <a:tableStyleId>{5C22544A-7EE6-4342-B048-85BDC9FD1C3A}</a:tableStyleId>
              </a:tblPr>
              <a:tblGrid>
                <a:gridCol w="3996444"/>
                <a:gridCol w="3996444"/>
              </a:tblGrid>
              <a:tr h="730880">
                <a:tc>
                  <a:txBody>
                    <a:bodyPr/>
                    <a:lstStyle/>
                    <a:p>
                      <a:endParaRPr lang="ru-RU" dirty="0" smtClean="0"/>
                    </a:p>
                    <a:p>
                      <a:r>
                        <a:rPr lang="ru-RU" dirty="0" smtClean="0"/>
                        <a:t>                ГОРОДСКИЕ</a:t>
                      </a:r>
                      <a:endParaRPr lang="ru-RU" dirty="0"/>
                    </a:p>
                  </a:txBody>
                  <a:tcPr/>
                </a:tc>
                <a:tc>
                  <a:txBody>
                    <a:bodyPr/>
                    <a:lstStyle/>
                    <a:p>
                      <a:endParaRPr lang="ru-RU" dirty="0" smtClean="0"/>
                    </a:p>
                    <a:p>
                      <a:r>
                        <a:rPr lang="ru-RU" dirty="0" smtClean="0"/>
                        <a:t>                   СЕЛЬСКИЕ</a:t>
                      </a:r>
                      <a:endParaRPr lang="ru-RU" dirty="0"/>
                    </a:p>
                  </a:txBody>
                  <a:tcPr/>
                </a:tc>
              </a:tr>
            </a:tbl>
          </a:graphicData>
        </a:graphic>
      </p:graphicFrame>
    </p:spTree>
    <p:extLst>
      <p:ext uri="{BB962C8B-B14F-4D97-AF65-F5344CB8AC3E}">
        <p14:creationId xmlns:p14="http://schemas.microsoft.com/office/powerpoint/2010/main" val="26640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226" y="502568"/>
            <a:ext cx="8686800" cy="622176"/>
          </a:xfrm>
        </p:spPr>
        <p:txBody>
          <a:bodyPr>
            <a:normAutofit fontScale="90000"/>
          </a:bodyPr>
          <a:lstStyle/>
          <a:p>
            <a:r>
              <a:rPr lang="ru-RU" sz="1600" dirty="0">
                <a:effectLst/>
                <a:latin typeface="+mn-lt"/>
              </a:rPr>
              <a:t> </a:t>
            </a:r>
            <a:r>
              <a:rPr lang="ru-RU" sz="1600" dirty="0">
                <a:solidFill>
                  <a:srgbClr val="FF0000"/>
                </a:solidFill>
                <a:effectLst/>
                <a:latin typeface="+mn-lt"/>
              </a:rPr>
              <a:t>Опираясь на схему А</a:t>
            </a:r>
            <a:r>
              <a:rPr lang="ru-RU" sz="1600" dirty="0" smtClean="0">
                <a:solidFill>
                  <a:srgbClr val="FF0000"/>
                </a:solidFill>
                <a:effectLst/>
                <a:latin typeface="+mn-lt"/>
              </a:rPr>
              <a:t>. Эллиса</a:t>
            </a:r>
            <a:r>
              <a:rPr lang="ru-RU" sz="1600" dirty="0">
                <a:solidFill>
                  <a:srgbClr val="FF0000"/>
                </a:solidFill>
                <a:effectLst/>
                <a:latin typeface="+mn-lt"/>
              </a:rPr>
              <a:t>, современные </a:t>
            </a:r>
            <a:r>
              <a:rPr lang="ru-RU" sz="1600" dirty="0" smtClean="0">
                <a:solidFill>
                  <a:srgbClr val="FF0000"/>
                </a:solidFill>
                <a:effectLst/>
                <a:latin typeface="+mn-lt"/>
              </a:rPr>
              <a:t> английские территориальные диалекты </a:t>
            </a:r>
            <a:r>
              <a:rPr lang="ru-RU" sz="1600" dirty="0">
                <a:solidFill>
                  <a:srgbClr val="FF0000"/>
                </a:solidFill>
                <a:effectLst/>
                <a:latin typeface="+mn-lt"/>
              </a:rPr>
              <a:t>можно классифицировать следующим образом: </a:t>
            </a:r>
          </a:p>
        </p:txBody>
      </p:sp>
      <p:sp>
        <p:nvSpPr>
          <p:cNvPr id="3" name="Объект 2"/>
          <p:cNvSpPr>
            <a:spLocks noGrp="1"/>
          </p:cNvSpPr>
          <p:nvPr>
            <p:ph idx="1"/>
          </p:nvPr>
        </p:nvSpPr>
        <p:spPr/>
        <p:txBody>
          <a:bodyPr/>
          <a:lstStyle/>
          <a:p>
            <a:endParaRPr lang="ru-RU" dirty="0"/>
          </a:p>
        </p:txBody>
      </p:sp>
      <p:sp>
        <p:nvSpPr>
          <p:cNvPr id="5" name="Прямоугольник 4"/>
          <p:cNvSpPr/>
          <p:nvPr/>
        </p:nvSpPr>
        <p:spPr>
          <a:xfrm>
            <a:off x="251520" y="1124744"/>
            <a:ext cx="280831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северные диалекты</a:t>
            </a:r>
            <a:r>
              <a:rPr lang="ru-RU" sz="1400" dirty="0">
                <a:solidFill>
                  <a:schemeClr val="tx1"/>
                </a:solidFill>
              </a:rPr>
              <a:t>:</a:t>
            </a:r>
          </a:p>
          <a:p>
            <a:r>
              <a:rPr lang="ru-RU" sz="1400" dirty="0"/>
              <a:t> 1) </a:t>
            </a:r>
            <a:r>
              <a:rPr lang="ru-RU" sz="1400" dirty="0" err="1"/>
              <a:t>Нортамберленд</a:t>
            </a:r>
            <a:r>
              <a:rPr lang="ru-RU" sz="1400" dirty="0"/>
              <a:t>, сев. </a:t>
            </a:r>
            <a:r>
              <a:rPr lang="ru-RU" sz="1400" dirty="0" err="1"/>
              <a:t>Дарем</a:t>
            </a:r>
            <a:r>
              <a:rPr lang="ru-RU" sz="1400" dirty="0"/>
              <a:t>,</a:t>
            </a:r>
          </a:p>
          <a:p>
            <a:r>
              <a:rPr lang="ru-RU" sz="1400" dirty="0"/>
              <a:t> 2) </a:t>
            </a:r>
            <a:r>
              <a:rPr lang="ru-RU" sz="1400" dirty="0" err="1"/>
              <a:t>южн</a:t>
            </a:r>
            <a:r>
              <a:rPr lang="ru-RU" sz="1400" dirty="0"/>
              <a:t>. </a:t>
            </a:r>
            <a:r>
              <a:rPr lang="ru-RU" sz="1400" dirty="0" err="1"/>
              <a:t>Дарем</a:t>
            </a:r>
            <a:r>
              <a:rPr lang="ru-RU" sz="1400" dirty="0"/>
              <a:t>, большая часть Камберленда, </a:t>
            </a:r>
            <a:r>
              <a:rPr lang="ru-RU" sz="1400" dirty="0" err="1"/>
              <a:t>Уэстморленд</a:t>
            </a:r>
            <a:r>
              <a:rPr lang="ru-RU" sz="1400" dirty="0"/>
              <a:t>, сев. Ланкашир, холмистая часть Вест-Райдинга в Йоркшире, </a:t>
            </a:r>
          </a:p>
          <a:p>
            <a:r>
              <a:rPr lang="ru-RU" sz="1400" dirty="0"/>
              <a:t>3) </a:t>
            </a:r>
            <a:r>
              <a:rPr lang="ru-RU" sz="1400" dirty="0" err="1"/>
              <a:t>Ист</a:t>
            </a:r>
            <a:r>
              <a:rPr lang="ru-RU" sz="1400" dirty="0"/>
              <a:t>-Райдинг и </a:t>
            </a:r>
            <a:r>
              <a:rPr lang="ru-RU" sz="1400" dirty="0" err="1"/>
              <a:t>Норт</a:t>
            </a:r>
            <a:r>
              <a:rPr lang="ru-RU" sz="1400" dirty="0"/>
              <a:t>-Райдинг в Йоркшире;</a:t>
            </a:r>
          </a:p>
        </p:txBody>
      </p:sp>
      <p:sp>
        <p:nvSpPr>
          <p:cNvPr id="7" name="Прямоугольник 6"/>
          <p:cNvSpPr/>
          <p:nvPr/>
        </p:nvSpPr>
        <p:spPr>
          <a:xfrm>
            <a:off x="3059832" y="1124744"/>
            <a:ext cx="2520280"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rPr>
              <a:t>средние </a:t>
            </a:r>
            <a:r>
              <a:rPr lang="ru-RU" sz="1400" b="1" dirty="0">
                <a:solidFill>
                  <a:schemeClr val="tx1"/>
                </a:solidFill>
              </a:rPr>
              <a:t>диалекты</a:t>
            </a:r>
            <a:r>
              <a:rPr lang="ru-RU" sz="1400" dirty="0"/>
              <a:t>:</a:t>
            </a:r>
          </a:p>
          <a:p>
            <a:r>
              <a:rPr lang="ru-RU" sz="1400" dirty="0"/>
              <a:t> 1) </a:t>
            </a:r>
            <a:r>
              <a:rPr lang="ru-RU" sz="1400" dirty="0" err="1"/>
              <a:t>Линкольншир</a:t>
            </a:r>
            <a:r>
              <a:rPr lang="ru-RU" sz="1400" dirty="0"/>
              <a:t>,</a:t>
            </a:r>
          </a:p>
          <a:p>
            <a:r>
              <a:rPr lang="ru-RU" sz="1400" dirty="0"/>
              <a:t> 2) юго-вост. Ланкашир, сев - вост. </a:t>
            </a:r>
            <a:r>
              <a:rPr lang="ru-RU" sz="1400" dirty="0" err="1"/>
              <a:t>Чешир</a:t>
            </a:r>
            <a:r>
              <a:rPr lang="ru-RU" sz="1400" dirty="0"/>
              <a:t>, сев-</a:t>
            </a:r>
            <a:r>
              <a:rPr lang="ru-RU" sz="1400" dirty="0" err="1"/>
              <a:t>зап.</a:t>
            </a:r>
            <a:r>
              <a:rPr lang="ru-RU" sz="1400" dirty="0"/>
              <a:t> </a:t>
            </a:r>
            <a:r>
              <a:rPr lang="ru-RU" sz="1400" dirty="0" err="1"/>
              <a:t>Дарбишир</a:t>
            </a:r>
            <a:r>
              <a:rPr lang="ru-RU" sz="1400" dirty="0"/>
              <a:t>,</a:t>
            </a:r>
          </a:p>
          <a:p>
            <a:r>
              <a:rPr lang="ru-RU" sz="1400" dirty="0"/>
              <a:t> 3) сев-</a:t>
            </a:r>
            <a:r>
              <a:rPr lang="ru-RU" sz="1400" dirty="0" err="1"/>
              <a:t>зап.</a:t>
            </a:r>
            <a:r>
              <a:rPr lang="ru-RU" sz="1400" dirty="0"/>
              <a:t> Ланкашир, </a:t>
            </a:r>
            <a:r>
              <a:rPr lang="ru-RU" sz="1400" dirty="0" err="1"/>
              <a:t>южн</a:t>
            </a:r>
            <a:r>
              <a:rPr lang="ru-RU" sz="1400" dirty="0"/>
              <a:t>. </a:t>
            </a:r>
            <a:r>
              <a:rPr lang="ru-RU" sz="1400" dirty="0" err="1"/>
              <a:t>Риббл</a:t>
            </a:r>
            <a:r>
              <a:rPr lang="ru-RU" sz="1400" dirty="0"/>
              <a:t>,</a:t>
            </a:r>
          </a:p>
          <a:p>
            <a:r>
              <a:rPr lang="ru-RU" sz="1400" dirty="0"/>
              <a:t> 4) средний Ланкашир, остров Мэн, </a:t>
            </a:r>
          </a:p>
          <a:p>
            <a:r>
              <a:rPr lang="ru-RU" sz="1400" dirty="0"/>
              <a:t> 5) южный Йоркшир,</a:t>
            </a:r>
          </a:p>
          <a:p>
            <a:r>
              <a:rPr lang="ru-RU" sz="1400" dirty="0"/>
              <a:t> 6) большая часть </a:t>
            </a:r>
            <a:r>
              <a:rPr lang="ru-RU" sz="1400" dirty="0" err="1"/>
              <a:t>Чешира</a:t>
            </a:r>
            <a:r>
              <a:rPr lang="ru-RU" sz="1400" dirty="0"/>
              <a:t>, сев. Стаффордшир,</a:t>
            </a:r>
          </a:p>
          <a:p>
            <a:r>
              <a:rPr lang="ru-RU" sz="1400" dirty="0"/>
              <a:t> 7) большая часть </a:t>
            </a:r>
            <a:r>
              <a:rPr lang="ru-RU" sz="1400" dirty="0" err="1"/>
              <a:t>Дарбишира</a:t>
            </a:r>
            <a:r>
              <a:rPr lang="ru-RU" sz="1400" dirty="0"/>
              <a:t>,</a:t>
            </a:r>
          </a:p>
          <a:p>
            <a:r>
              <a:rPr lang="ru-RU" sz="1400" dirty="0"/>
              <a:t> 8) Ноттингемшир,</a:t>
            </a:r>
          </a:p>
          <a:p>
            <a:r>
              <a:rPr lang="ru-RU" sz="1400" dirty="0"/>
              <a:t> 9) Флинт, </a:t>
            </a:r>
            <a:r>
              <a:rPr lang="ru-RU" sz="1400" dirty="0" err="1"/>
              <a:t>Денбай</a:t>
            </a:r>
            <a:r>
              <a:rPr lang="ru-RU" sz="1400" dirty="0"/>
              <a:t>,</a:t>
            </a:r>
          </a:p>
          <a:p>
            <a:r>
              <a:rPr lang="ru-RU" sz="1400" dirty="0"/>
              <a:t>10) вост. Шропшир, </a:t>
            </a:r>
            <a:r>
              <a:rPr lang="ru-RU" sz="1400" dirty="0" err="1"/>
              <a:t>южн</a:t>
            </a:r>
            <a:r>
              <a:rPr lang="ru-RU" sz="1400" dirty="0"/>
              <a:t>. Стаффордшир, большая часть Уорикшира, </a:t>
            </a:r>
            <a:r>
              <a:rPr lang="ru-RU" sz="1400" dirty="0" err="1"/>
              <a:t>южн</a:t>
            </a:r>
            <a:r>
              <a:rPr lang="ru-RU" sz="1400" dirty="0"/>
              <a:t>. </a:t>
            </a:r>
            <a:r>
              <a:rPr lang="ru-RU" sz="1400" dirty="0" err="1"/>
              <a:t>Дарбишир</a:t>
            </a:r>
            <a:r>
              <a:rPr lang="ru-RU" sz="1400" dirty="0"/>
              <a:t>, </a:t>
            </a:r>
            <a:r>
              <a:rPr lang="ru-RU" sz="1400" dirty="0" err="1"/>
              <a:t>Лестершир</a:t>
            </a:r>
            <a:r>
              <a:rPr lang="ru-RU" sz="1400" dirty="0"/>
              <a:t>; </a:t>
            </a:r>
          </a:p>
        </p:txBody>
      </p:sp>
      <p:sp>
        <p:nvSpPr>
          <p:cNvPr id="8" name="Прямоугольник 7"/>
          <p:cNvSpPr/>
          <p:nvPr/>
        </p:nvSpPr>
        <p:spPr>
          <a:xfrm>
            <a:off x="5580112" y="1124744"/>
            <a:ext cx="3456384"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южные диалекты</a:t>
            </a:r>
            <a:r>
              <a:rPr lang="ru-RU" sz="1400" dirty="0"/>
              <a:t>:</a:t>
            </a:r>
          </a:p>
          <a:p>
            <a:r>
              <a:rPr lang="ru-RU" sz="1400" dirty="0"/>
              <a:t> 1) часть </a:t>
            </a:r>
            <a:r>
              <a:rPr lang="ru-RU" sz="1400" dirty="0" err="1"/>
              <a:t>Пемброкшира</a:t>
            </a:r>
            <a:r>
              <a:rPr lang="ru-RU" sz="1400" dirty="0"/>
              <a:t> и </a:t>
            </a:r>
            <a:r>
              <a:rPr lang="ru-RU" sz="1400" dirty="0" err="1"/>
              <a:t>Гламорганшира</a:t>
            </a:r>
            <a:r>
              <a:rPr lang="ru-RU" sz="1400" dirty="0"/>
              <a:t>, </a:t>
            </a:r>
          </a:p>
          <a:p>
            <a:r>
              <a:rPr lang="ru-RU" sz="1400" dirty="0"/>
              <a:t> 2) </a:t>
            </a:r>
            <a:r>
              <a:rPr lang="ru-RU" sz="1400" dirty="0" err="1"/>
              <a:t>Уилтшир</a:t>
            </a:r>
            <a:r>
              <a:rPr lang="ru-RU" sz="1400" dirty="0"/>
              <a:t>, </a:t>
            </a:r>
            <a:r>
              <a:rPr lang="ru-RU" sz="1400" dirty="0" err="1"/>
              <a:t>Дорсетшир</a:t>
            </a:r>
            <a:r>
              <a:rPr lang="ru-RU" sz="1400" dirty="0"/>
              <a:t>, сев. и вост. части графства </a:t>
            </a:r>
            <a:r>
              <a:rPr lang="ru-RU" sz="1400" dirty="0" err="1"/>
              <a:t>Сомерсетшир</a:t>
            </a:r>
            <a:r>
              <a:rPr lang="ru-RU" sz="1400" dirty="0"/>
              <a:t>, большая часть  </a:t>
            </a:r>
            <a:r>
              <a:rPr lang="ru-RU" sz="1400" dirty="0" err="1"/>
              <a:t>Глостершира</a:t>
            </a:r>
            <a:r>
              <a:rPr lang="ru-RU" sz="1400" dirty="0"/>
              <a:t>, юго-</a:t>
            </a:r>
            <a:r>
              <a:rPr lang="ru-RU" sz="1400" dirty="0" err="1"/>
              <a:t>зап.</a:t>
            </a:r>
            <a:r>
              <a:rPr lang="ru-RU" sz="1400" dirty="0"/>
              <a:t> Девоншир,</a:t>
            </a:r>
          </a:p>
          <a:p>
            <a:r>
              <a:rPr lang="ru-RU" sz="1400" dirty="0"/>
              <a:t> 3) большая часть графства </a:t>
            </a:r>
            <a:r>
              <a:rPr lang="ru-RU" sz="1400" dirty="0" err="1"/>
              <a:t>Хемпшир</a:t>
            </a:r>
            <a:r>
              <a:rPr lang="ru-RU" sz="1400" dirty="0"/>
              <a:t>, остров Уайт, большая часть Беркшира, южная часть </a:t>
            </a:r>
            <a:r>
              <a:rPr lang="ru-RU" sz="1400" dirty="0" err="1"/>
              <a:t>Саррея</a:t>
            </a:r>
            <a:r>
              <a:rPr lang="ru-RU" sz="1400" dirty="0"/>
              <a:t>, </a:t>
            </a:r>
            <a:r>
              <a:rPr lang="ru-RU" sz="1400" dirty="0" err="1"/>
              <a:t>зап.</a:t>
            </a:r>
            <a:r>
              <a:rPr lang="ru-RU" sz="1400" dirty="0"/>
              <a:t> часть </a:t>
            </a:r>
            <a:r>
              <a:rPr lang="ru-RU" sz="1400" dirty="0" err="1"/>
              <a:t>Сассекса</a:t>
            </a:r>
            <a:r>
              <a:rPr lang="ru-RU" sz="1400" dirty="0"/>
              <a:t>,</a:t>
            </a:r>
          </a:p>
          <a:p>
            <a:r>
              <a:rPr lang="ru-RU" sz="1400" dirty="0"/>
              <a:t> 4) сев. </a:t>
            </a:r>
            <a:r>
              <a:rPr lang="ru-RU" sz="1400" dirty="0" err="1"/>
              <a:t>Глостершир</a:t>
            </a:r>
            <a:r>
              <a:rPr lang="ru-RU" sz="1400" dirty="0"/>
              <a:t>, вост. </a:t>
            </a:r>
            <a:r>
              <a:rPr lang="ru-RU" sz="1400" dirty="0" err="1"/>
              <a:t>Херфордшир</a:t>
            </a:r>
            <a:r>
              <a:rPr lang="ru-RU" sz="1400" dirty="0"/>
              <a:t>, </a:t>
            </a:r>
            <a:r>
              <a:rPr lang="ru-RU" sz="1400" dirty="0" err="1"/>
              <a:t>Вустершир</a:t>
            </a:r>
            <a:r>
              <a:rPr lang="ru-RU" sz="1400" dirty="0"/>
              <a:t>, </a:t>
            </a:r>
            <a:r>
              <a:rPr lang="ru-RU" sz="1400" dirty="0" err="1"/>
              <a:t>южн</a:t>
            </a:r>
            <a:r>
              <a:rPr lang="ru-RU" sz="1400" dirty="0"/>
              <a:t>. часть графства Уорикшир, север </a:t>
            </a:r>
            <a:r>
              <a:rPr lang="ru-RU" sz="1400" dirty="0" err="1"/>
              <a:t>Оксфордшира</a:t>
            </a:r>
            <a:r>
              <a:rPr lang="ru-RU" sz="1400" dirty="0"/>
              <a:t>, юго-запад </a:t>
            </a:r>
            <a:r>
              <a:rPr lang="ru-RU" sz="1400" dirty="0" err="1"/>
              <a:t>Нортхемптоншира</a:t>
            </a:r>
            <a:r>
              <a:rPr lang="ru-RU" sz="1400" dirty="0"/>
              <a:t>,</a:t>
            </a:r>
          </a:p>
          <a:p>
            <a:r>
              <a:rPr lang="ru-RU" sz="1400" dirty="0"/>
              <a:t> 5) большая часть графства </a:t>
            </a:r>
            <a:r>
              <a:rPr lang="ru-RU" sz="1400" dirty="0" err="1"/>
              <a:t>Оксфордшир</a:t>
            </a:r>
            <a:r>
              <a:rPr lang="ru-RU" sz="1400" dirty="0"/>
              <a:t>,</a:t>
            </a:r>
          </a:p>
          <a:p>
            <a:r>
              <a:rPr lang="ru-RU" sz="1400" dirty="0"/>
              <a:t> 6) север графства </a:t>
            </a:r>
            <a:r>
              <a:rPr lang="ru-RU" sz="1400" dirty="0" err="1"/>
              <a:t>Саррей</a:t>
            </a:r>
            <a:r>
              <a:rPr lang="ru-RU" sz="1400" dirty="0"/>
              <a:t>, северо-</a:t>
            </a:r>
            <a:r>
              <a:rPr lang="ru-RU" sz="1400" dirty="0" err="1"/>
              <a:t>зап.</a:t>
            </a:r>
            <a:r>
              <a:rPr lang="ru-RU" sz="1400" dirty="0"/>
              <a:t> Кента,</a:t>
            </a:r>
          </a:p>
          <a:p>
            <a:r>
              <a:rPr lang="ru-RU" sz="1400" dirty="0"/>
              <a:t> 7) большая часть графства Кент, восток графства </a:t>
            </a:r>
            <a:r>
              <a:rPr lang="ru-RU" sz="1400" dirty="0" err="1"/>
              <a:t>Сассекс</a:t>
            </a:r>
            <a:r>
              <a:rPr lang="ru-RU" sz="1400" dirty="0"/>
              <a:t>, </a:t>
            </a:r>
          </a:p>
          <a:p>
            <a:r>
              <a:rPr lang="ru-RU" sz="1400" dirty="0"/>
              <a:t> 8) </a:t>
            </a:r>
            <a:r>
              <a:rPr lang="ru-RU" sz="1400" dirty="0" err="1"/>
              <a:t>зап.</a:t>
            </a:r>
            <a:r>
              <a:rPr lang="ru-RU" sz="1400" dirty="0"/>
              <a:t> </a:t>
            </a:r>
            <a:r>
              <a:rPr lang="ru-RU" sz="1400" dirty="0" err="1"/>
              <a:t>Сомерсетшир</a:t>
            </a:r>
            <a:r>
              <a:rPr lang="ru-RU" sz="1400" dirty="0"/>
              <a:t>, сев-вост. Девоншир,</a:t>
            </a:r>
          </a:p>
          <a:p>
            <a:r>
              <a:rPr lang="ru-RU" sz="1400" dirty="0"/>
              <a:t> 9) вост. Корнуолл, большая часть Девоншира,</a:t>
            </a:r>
          </a:p>
          <a:p>
            <a:r>
              <a:rPr lang="ru-RU" sz="1400" dirty="0"/>
              <a:t> 10) </a:t>
            </a:r>
            <a:r>
              <a:rPr lang="ru-RU" sz="1400" dirty="0" err="1"/>
              <a:t>зап.</a:t>
            </a:r>
            <a:r>
              <a:rPr lang="ru-RU" sz="1400" dirty="0"/>
              <a:t> Корнуолл.</a:t>
            </a:r>
          </a:p>
        </p:txBody>
      </p:sp>
      <p:sp>
        <p:nvSpPr>
          <p:cNvPr id="9" name="Прямоугольник 8"/>
          <p:cNvSpPr/>
          <p:nvPr/>
        </p:nvSpPr>
        <p:spPr>
          <a:xfrm>
            <a:off x="251520" y="3212976"/>
            <a:ext cx="2808312"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восточные диалекты</a:t>
            </a:r>
            <a:r>
              <a:rPr lang="ru-RU" sz="1400" dirty="0"/>
              <a:t>:</a:t>
            </a:r>
          </a:p>
          <a:p>
            <a:r>
              <a:rPr lang="ru-RU" sz="1400" dirty="0"/>
              <a:t> 1) </a:t>
            </a:r>
            <a:r>
              <a:rPr lang="ru-RU" sz="1400" dirty="0" err="1"/>
              <a:t>Кембриджшир</a:t>
            </a:r>
            <a:r>
              <a:rPr lang="ru-RU" sz="1400" dirty="0"/>
              <a:t>, </a:t>
            </a:r>
            <a:r>
              <a:rPr lang="ru-RU" sz="1400" dirty="0" err="1"/>
              <a:t>Ратленд</a:t>
            </a:r>
            <a:r>
              <a:rPr lang="ru-RU" sz="1400" dirty="0"/>
              <a:t>, сев - вост. </a:t>
            </a:r>
            <a:r>
              <a:rPr lang="ru-RU" sz="1400" dirty="0" err="1"/>
              <a:t>Нортхемптоншир</a:t>
            </a:r>
            <a:r>
              <a:rPr lang="ru-RU" sz="1400" dirty="0"/>
              <a:t>,</a:t>
            </a:r>
          </a:p>
          <a:p>
            <a:r>
              <a:rPr lang="ru-RU" sz="1400" dirty="0"/>
              <a:t> 2) большая часть Эссекса, </a:t>
            </a:r>
            <a:r>
              <a:rPr lang="ru-RU" sz="1400" dirty="0" err="1"/>
              <a:t>Хартфордшира</a:t>
            </a:r>
            <a:r>
              <a:rPr lang="ru-RU" sz="1400" dirty="0"/>
              <a:t>, </a:t>
            </a:r>
            <a:r>
              <a:rPr lang="ru-RU" sz="1400" dirty="0" err="1"/>
              <a:t>Хантингдоншира</a:t>
            </a:r>
            <a:r>
              <a:rPr lang="ru-RU" sz="1400" dirty="0"/>
              <a:t>, </a:t>
            </a:r>
            <a:r>
              <a:rPr lang="ru-RU" sz="1400" dirty="0" err="1"/>
              <a:t>Бедфордшир</a:t>
            </a:r>
            <a:r>
              <a:rPr lang="ru-RU" sz="1400" dirty="0"/>
              <a:t>, средняя часть </a:t>
            </a:r>
            <a:r>
              <a:rPr lang="ru-RU" sz="1400" dirty="0" err="1"/>
              <a:t>Нортхемптоншира</a:t>
            </a:r>
            <a:r>
              <a:rPr lang="ru-RU" sz="1400" dirty="0"/>
              <a:t>,</a:t>
            </a:r>
          </a:p>
          <a:p>
            <a:r>
              <a:rPr lang="ru-RU" sz="1400" dirty="0"/>
              <a:t> 3) Норфолк и </a:t>
            </a:r>
            <a:r>
              <a:rPr lang="ru-RU" sz="1400" dirty="0" err="1"/>
              <a:t>Саффолк</a:t>
            </a:r>
            <a:r>
              <a:rPr lang="ru-RU" sz="1400" dirty="0"/>
              <a:t>,</a:t>
            </a:r>
          </a:p>
          <a:p>
            <a:r>
              <a:rPr lang="ru-RU" sz="1400" dirty="0"/>
              <a:t> 4) большая часть </a:t>
            </a:r>
            <a:r>
              <a:rPr lang="ru-RU" sz="1400" dirty="0" err="1"/>
              <a:t>Бакингемшира</a:t>
            </a:r>
            <a:r>
              <a:rPr lang="ru-RU" sz="1400" dirty="0"/>
              <a:t>,</a:t>
            </a:r>
          </a:p>
          <a:p>
            <a:r>
              <a:rPr lang="ru-RU" sz="1400" dirty="0"/>
              <a:t> 5) </a:t>
            </a:r>
            <a:r>
              <a:rPr lang="ru-RU" sz="1400" dirty="0" err="1"/>
              <a:t>Миддлсекс</a:t>
            </a:r>
            <a:r>
              <a:rPr lang="ru-RU" sz="1400" dirty="0"/>
              <a:t>, юго-вост. </a:t>
            </a:r>
            <a:r>
              <a:rPr lang="ru-RU" sz="1400" dirty="0" err="1"/>
              <a:t>Бакингемшир</a:t>
            </a:r>
            <a:r>
              <a:rPr lang="ru-RU" sz="1400" dirty="0"/>
              <a:t>, </a:t>
            </a:r>
            <a:r>
              <a:rPr lang="ru-RU" sz="1400" dirty="0" err="1"/>
              <a:t>южн</a:t>
            </a:r>
            <a:r>
              <a:rPr lang="ru-RU" sz="1400" dirty="0"/>
              <a:t>. </a:t>
            </a:r>
            <a:r>
              <a:rPr lang="ru-RU" sz="1400" dirty="0" err="1"/>
              <a:t>Хартфордшир</a:t>
            </a:r>
            <a:r>
              <a:rPr lang="ru-RU" sz="1400" dirty="0"/>
              <a:t>, юго-</a:t>
            </a:r>
            <a:r>
              <a:rPr lang="ru-RU" sz="1400" dirty="0" err="1"/>
              <a:t>зап.</a:t>
            </a:r>
            <a:r>
              <a:rPr lang="ru-RU" sz="1400" dirty="0"/>
              <a:t> Эссекс; </a:t>
            </a:r>
          </a:p>
        </p:txBody>
      </p:sp>
      <p:sp>
        <p:nvSpPr>
          <p:cNvPr id="10" name="Прямоугольник 9"/>
          <p:cNvSpPr/>
          <p:nvPr/>
        </p:nvSpPr>
        <p:spPr>
          <a:xfrm>
            <a:off x="251520" y="6021288"/>
            <a:ext cx="8784976" cy="841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западные диалекты</a:t>
            </a:r>
            <a:r>
              <a:rPr lang="ru-RU" sz="1400" dirty="0"/>
              <a:t>:</a:t>
            </a:r>
          </a:p>
          <a:p>
            <a:r>
              <a:rPr lang="ru-RU" sz="1400" dirty="0"/>
              <a:t> 1) </a:t>
            </a:r>
            <a:r>
              <a:rPr lang="ru-RU" sz="1400" dirty="0" err="1"/>
              <a:t>зап.</a:t>
            </a:r>
            <a:r>
              <a:rPr lang="ru-RU" sz="1400" dirty="0"/>
              <a:t> и </a:t>
            </a:r>
            <a:r>
              <a:rPr lang="ru-RU" sz="1400" dirty="0" err="1"/>
              <a:t>южн</a:t>
            </a:r>
            <a:r>
              <a:rPr lang="ru-RU" sz="1400" dirty="0"/>
              <a:t>. Шропшир (к западу от реки </a:t>
            </a:r>
            <a:r>
              <a:rPr lang="ru-RU" sz="1400" dirty="0" err="1"/>
              <a:t>Северн</a:t>
            </a:r>
            <a:r>
              <a:rPr lang="ru-RU" sz="1400" dirty="0"/>
              <a:t>),</a:t>
            </a:r>
          </a:p>
          <a:p>
            <a:r>
              <a:rPr lang="ru-RU" sz="1400" dirty="0"/>
              <a:t> 2) </a:t>
            </a:r>
            <a:r>
              <a:rPr lang="ru-RU" sz="1400" dirty="0" err="1"/>
              <a:t>Херфордшир</a:t>
            </a:r>
            <a:r>
              <a:rPr lang="ru-RU" sz="1400" dirty="0"/>
              <a:t>, кроме восточной его части, </a:t>
            </a:r>
            <a:r>
              <a:rPr lang="ru-RU" sz="1400" dirty="0" err="1"/>
              <a:t>Рэднор</a:t>
            </a:r>
            <a:r>
              <a:rPr lang="ru-RU" sz="1400" dirty="0"/>
              <a:t>, вост. часть </a:t>
            </a:r>
            <a:r>
              <a:rPr lang="ru-RU" sz="1400" dirty="0" err="1"/>
              <a:t>Брэкнока</a:t>
            </a:r>
            <a:r>
              <a:rPr lang="ru-RU" sz="1400" dirty="0"/>
              <a:t>; </a:t>
            </a:r>
          </a:p>
        </p:txBody>
      </p:sp>
    </p:spTree>
    <p:extLst>
      <p:ext uri="{BB962C8B-B14F-4D97-AF65-F5344CB8AC3E}">
        <p14:creationId xmlns:p14="http://schemas.microsoft.com/office/powerpoint/2010/main" val="2938651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2044</TotalTime>
  <Words>3675</Words>
  <Application>Microsoft Office PowerPoint</Application>
  <PresentationFormat>Экран (4:3)</PresentationFormat>
  <Paragraphs>421</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Трек</vt:lpstr>
      <vt:lpstr>             </vt:lpstr>
      <vt:lpstr>Варианты  Английского  Языка</vt:lpstr>
      <vt:lpstr>Презентация PowerPoint</vt:lpstr>
      <vt:lpstr>Современный английский язык- один из германских языков  (западногерманская   группа)</vt:lpstr>
      <vt:lpstr>Презентация PowerPoint</vt:lpstr>
      <vt:lpstr>ВАРИАНТ   ПРОИЗНОШЕНИЯ   ДАННОГО   ЯЗЫКА   ДЛЯ ОПРЕДЕЛЕННОЙ   ГРУППЫ   ЛЮДЕЙ</vt:lpstr>
      <vt:lpstr>Презентация PowerPoint</vt:lpstr>
      <vt:lpstr>Презентация PowerPoint</vt:lpstr>
      <vt:lpstr> Опираясь на схему А. Эллиса, современные  английские территориальные диалекты можно классифицировать следующим образом: </vt:lpstr>
      <vt:lpstr>Презентация PowerPoint</vt:lpstr>
      <vt:lpstr>Презентация PowerPoint</vt:lpstr>
      <vt:lpstr>            ЖАРГОНЫ    (АРГО)</vt:lpstr>
      <vt:lpstr>Диалог на шотландском диалекте между продавцом и покупателем тканей</vt:lpstr>
      <vt:lpstr>                    АНГЛИЦИЗМЫ</vt:lpstr>
      <vt:lpstr>                 BROKEN   English           (ломаный английский)</vt:lpstr>
      <vt:lpstr>                ESTUARY English        (Эстуарианский английский)</vt:lpstr>
      <vt:lpstr>Презентация PowerPoint</vt:lpstr>
      <vt:lpstr>      Специальный  английский                    SPECIAL ENGLISH</vt:lpstr>
      <vt:lpstr>Презентация PowerPoint</vt:lpstr>
      <vt:lpstr>Презентация PowerPoint</vt:lpstr>
      <vt:lpstr> </vt:lpstr>
      <vt:lpstr>GRAMMAR</vt:lpstr>
      <vt:lpstr>Презентация PowerPoint</vt:lpstr>
      <vt:lpstr>Презентация PowerPoint</vt:lpstr>
      <vt:lpstr>      Диалекты   американского        варианта   английского   языка</vt:lpstr>
      <vt:lpstr>На бензозаправочной станции в США</vt:lpstr>
      <vt:lpstr>Презентация PowerPoint</vt:lpstr>
      <vt:lpstr>Презентация PowerPoint</vt:lpstr>
      <vt:lpstr>Презентация PowerPoint</vt:lpstr>
      <vt:lpstr>Презентация PowerPoint</vt:lpstr>
      <vt:lpstr>Презентация PowerPoint</vt:lpstr>
      <vt:lpstr>VOCABULARY</vt:lpstr>
      <vt:lpstr>Презентация PowerPoint</vt:lpstr>
      <vt:lpstr>“From  the  British  frying  pan  into  the  american  fire” (из британского огня в американское полымя)</vt:lpstr>
      <vt:lpstr>Презентация PowerPoint</vt:lpstr>
      <vt:lpstr>«Если вы не можете заснуть, поговорите с новозеландцем»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Использованная   литература</vt:lpstr>
      <vt:lpstr> Использованные материалы</vt:lpstr>
      <vt:lpstr>            АНГЛИЙСКИЙ   ЯЗЫК</vt:lpstr>
      <vt:lpstr>  Языковой  вариант  и  диалектная                                  речь</vt:lpstr>
      <vt:lpstr>Типы  Британского  Английского</vt:lpstr>
      <vt:lpstr>          городские  диалекты</vt:lpstr>
      <vt:lpstr>                        Пиджин</vt:lpstr>
      <vt:lpstr>          Эстуарианский  английский</vt:lpstr>
      <vt:lpstr>                  англицизмы</vt:lpstr>
      <vt:lpstr>     Американский  английский</vt:lpstr>
      <vt:lpstr>       американский  вариант            английского  языка</vt:lpstr>
      <vt:lpstr>Презентация PowerPoint</vt:lpstr>
      <vt:lpstr>   канадский  вариант  английского                                 языка</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FuckYouBill</dc:creator>
  <cp:lastModifiedBy>Admin</cp:lastModifiedBy>
  <cp:revision>150</cp:revision>
  <dcterms:created xsi:type="dcterms:W3CDTF">2014-12-06T10:25:45Z</dcterms:created>
  <dcterms:modified xsi:type="dcterms:W3CDTF">2015-05-06T14:48:01Z</dcterms:modified>
</cp:coreProperties>
</file>